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ee9353873944faa" /><Relationship Type="http://schemas.openxmlformats.org/officeDocument/2006/relationships/extended-properties" Target="/docProps/app.xml" Id="Rfb3ea6de509b4056" /><Relationship Type="http://schemas.openxmlformats.org/officeDocument/2006/relationships/officeDocument" Target="/ppt/presentation.xml" Id="R9038740565d24a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0d4d336c6047e9"/>
  </p:sldMasterIdLst>
  <p:notesMasterIdLst>
    <p:notesMasterId xmlns:r="http://schemas.openxmlformats.org/officeDocument/2006/relationships" r:id="Ra795e9b739034c92"/>
  </p:notesMasterIdLst>
  <p:sldIdLst>
    <p:sldId xmlns:r="http://schemas.openxmlformats.org/officeDocument/2006/relationships" id="256" r:id="R852a76fb9dae43dc"/>
    <p:sldId xmlns:r="http://schemas.openxmlformats.org/officeDocument/2006/relationships" id="257" r:id="R28f0747baa1d424b"/>
    <p:sldId xmlns:r="http://schemas.openxmlformats.org/officeDocument/2006/relationships" id="258" r:id="Reefad70262fb4927"/>
    <p:sldId xmlns:r="http://schemas.openxmlformats.org/officeDocument/2006/relationships" id="259" r:id="R41e3752338e0438a"/>
    <p:sldId xmlns:r="http://schemas.openxmlformats.org/officeDocument/2006/relationships" id="260" r:id="Ref320adcc41e4cfe"/>
    <p:sldId xmlns:r="http://schemas.openxmlformats.org/officeDocument/2006/relationships" id="261" r:id="Rd13dfcf8524c4269"/>
    <p:sldId xmlns:r="http://schemas.openxmlformats.org/officeDocument/2006/relationships" id="262" r:id="R17b4285b67f644a2"/>
    <p:sldId xmlns:r="http://schemas.openxmlformats.org/officeDocument/2006/relationships" id="263" r:id="R78672d515fb142d5"/>
    <p:sldId xmlns:r="http://schemas.openxmlformats.org/officeDocument/2006/relationships" id="264" r:id="R690c0b2b86784cc4"/>
    <p:sldId xmlns:r="http://schemas.openxmlformats.org/officeDocument/2006/relationships" id="265" r:id="R60208946481f4d2e"/>
    <p:sldId xmlns:r="http://schemas.openxmlformats.org/officeDocument/2006/relationships" id="266" r:id="R43bec09721494d04"/>
    <p:sldId xmlns:r="http://schemas.openxmlformats.org/officeDocument/2006/relationships" id="267" r:id="R21999190aedf4790"/>
    <p:sldId xmlns:r="http://schemas.openxmlformats.org/officeDocument/2006/relationships" id="268" r:id="R0121d26178e446d4"/>
    <p:sldId xmlns:r="http://schemas.openxmlformats.org/officeDocument/2006/relationships" id="269" r:id="R8f279d345bed4d78"/>
    <p:sldId xmlns:r="http://schemas.openxmlformats.org/officeDocument/2006/relationships" id="270" r:id="Re4c5e5cc1b1f4cf0"/>
    <p:sldId xmlns:r="http://schemas.openxmlformats.org/officeDocument/2006/relationships" id="271" r:id="Rf8a0ab1eafd04728"/>
    <p:sldId xmlns:r="http://schemas.openxmlformats.org/officeDocument/2006/relationships" id="272" r:id="Rf3cb349c227c417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7d83b2257d74fac" /><Relationship Type="http://schemas.openxmlformats.org/officeDocument/2006/relationships/slideMaster" Target="/ppt/slideMasters/slideMaster1.xml" Id="R3a0d4d336c6047e9" /><Relationship Type="http://schemas.openxmlformats.org/officeDocument/2006/relationships/notesMaster" Target="/ppt/notesMasters/notesMaster1.xml" Id="Ra795e9b739034c92" /><Relationship Type="http://schemas.openxmlformats.org/officeDocument/2006/relationships/presProps" Target="/ppt/presProps.xml" Id="R74b911198e514f58" /><Relationship Type="http://schemas.openxmlformats.org/officeDocument/2006/relationships/tableStyles" Target="/ppt/tableStyles.xml" Id="R3e6d0b0cb1af4096" /><Relationship Type="http://schemas.openxmlformats.org/officeDocument/2006/relationships/slide" Target="/ppt/slides/slide1.xml" Id="R852a76fb9dae43dc" /><Relationship Type="http://schemas.openxmlformats.org/officeDocument/2006/relationships/slide" Target="/ppt/slides/slide2.xml" Id="R28f0747baa1d424b" /><Relationship Type="http://schemas.openxmlformats.org/officeDocument/2006/relationships/slide" Target="/ppt/slides/slide3.xml" Id="Reefad70262fb4927" /><Relationship Type="http://schemas.openxmlformats.org/officeDocument/2006/relationships/slide" Target="/ppt/slides/slide4.xml" Id="R41e3752338e0438a" /><Relationship Type="http://schemas.openxmlformats.org/officeDocument/2006/relationships/slide" Target="/ppt/slides/slide5.xml" Id="Ref320adcc41e4cfe" /><Relationship Type="http://schemas.openxmlformats.org/officeDocument/2006/relationships/slide" Target="/ppt/slides/slide6.xml" Id="Rd13dfcf8524c4269" /><Relationship Type="http://schemas.openxmlformats.org/officeDocument/2006/relationships/slide" Target="/ppt/slides/slide7.xml" Id="R17b4285b67f644a2" /><Relationship Type="http://schemas.openxmlformats.org/officeDocument/2006/relationships/slide" Target="/ppt/slides/slide8.xml" Id="R78672d515fb142d5" /><Relationship Type="http://schemas.openxmlformats.org/officeDocument/2006/relationships/slide" Target="/ppt/slides/slide9.xml" Id="R690c0b2b86784cc4" /><Relationship Type="http://schemas.openxmlformats.org/officeDocument/2006/relationships/slide" Target="/ppt/slides/slide10.xml" Id="R60208946481f4d2e" /><Relationship Type="http://schemas.openxmlformats.org/officeDocument/2006/relationships/slide" Target="/ppt/slides/slide11.xml" Id="R43bec09721494d04" /><Relationship Type="http://schemas.openxmlformats.org/officeDocument/2006/relationships/slide" Target="/ppt/slides/slide12.xml" Id="R21999190aedf4790" /><Relationship Type="http://schemas.openxmlformats.org/officeDocument/2006/relationships/slide" Target="/ppt/slides/slide13.xml" Id="R0121d26178e446d4" /><Relationship Type="http://schemas.openxmlformats.org/officeDocument/2006/relationships/slide" Target="/ppt/slides/slide14.xml" Id="R8f279d345bed4d78" /><Relationship Type="http://schemas.openxmlformats.org/officeDocument/2006/relationships/slide" Target="/ppt/slides/slide15.xml" Id="Re4c5e5cc1b1f4cf0" /><Relationship Type="http://schemas.openxmlformats.org/officeDocument/2006/relationships/slide" Target="/ppt/slides/slide16.xml" Id="Rf8a0ab1eafd04728" /><Relationship Type="http://schemas.openxmlformats.org/officeDocument/2006/relationships/slide" Target="/ppt/slides/slide17.xml" Id="Rf3cb349c227c417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54ee601dc604dd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0fd12dde266491e" /><Relationship Type="http://schemas.openxmlformats.org/officeDocument/2006/relationships/notesMaster" Target="/ppt/notesMasters/notesMaster1.xml" Id="Re518bab744e14d7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080bc61330f14145" /><Relationship Type="http://schemas.openxmlformats.org/officeDocument/2006/relationships/notesMaster" Target="/ppt/notesMasters/notesMaster1.xml" Id="R74829e6e63604aa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6972b40515b4ef9" /><Relationship Type="http://schemas.openxmlformats.org/officeDocument/2006/relationships/notesMaster" Target="/ppt/notesMasters/notesMaster1.xml" Id="R6d2a8a301b80423d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ea3642b1dd1c45b4" /><Relationship Type="http://schemas.openxmlformats.org/officeDocument/2006/relationships/notesMaster" Target="/ppt/notesMasters/notesMaster1.xml" Id="R5bc8d5d547664137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6b6c5180738346e9" /><Relationship Type="http://schemas.openxmlformats.org/officeDocument/2006/relationships/notesMaster" Target="/ppt/notesMasters/notesMaster1.xml" Id="R01af45036b5c4874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056a3a2b0da44235" /><Relationship Type="http://schemas.openxmlformats.org/officeDocument/2006/relationships/notesMaster" Target="/ppt/notesMasters/notesMaster1.xml" Id="Re009d21cccf74a8d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4f8d07d982724b4f" /><Relationship Type="http://schemas.openxmlformats.org/officeDocument/2006/relationships/notesMaster" Target="/ppt/notesMasters/notesMaster1.xml" Id="R6ff4719b6118443a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e62ee79049fd43ff" /><Relationship Type="http://schemas.openxmlformats.org/officeDocument/2006/relationships/notesMaster" Target="/ppt/notesMasters/notesMaster1.xml" Id="Ra30a7a70fe444a32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ba6a190d44044a0b" /><Relationship Type="http://schemas.openxmlformats.org/officeDocument/2006/relationships/notesMaster" Target="/ppt/notesMasters/notesMaster1.xml" Id="Rf463fb4a32554f2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8f18d2ebd474cf5" /><Relationship Type="http://schemas.openxmlformats.org/officeDocument/2006/relationships/notesMaster" Target="/ppt/notesMasters/notesMaster1.xml" Id="Rfd42b1106506459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df705e09a414c3c" /><Relationship Type="http://schemas.openxmlformats.org/officeDocument/2006/relationships/notesMaster" Target="/ppt/notesMasters/notesMaster1.xml" Id="R58514e4b625849e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fce8e92af5e4244" /><Relationship Type="http://schemas.openxmlformats.org/officeDocument/2006/relationships/notesMaster" Target="/ppt/notesMasters/notesMaster1.xml" Id="Re45c7c2870e94bf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b762d48e70143ad" /><Relationship Type="http://schemas.openxmlformats.org/officeDocument/2006/relationships/notesMaster" Target="/ppt/notesMasters/notesMaster1.xml" Id="R63003256d7c546a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c12e2392fb14298" /><Relationship Type="http://schemas.openxmlformats.org/officeDocument/2006/relationships/notesMaster" Target="/ppt/notesMasters/notesMaster1.xml" Id="R2502eba255a14a3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152b69ec63c4c47" /><Relationship Type="http://schemas.openxmlformats.org/officeDocument/2006/relationships/notesMaster" Target="/ppt/notesMasters/notesMaster1.xml" Id="R37b97e6a653d4516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c76deaad983445f" /><Relationship Type="http://schemas.openxmlformats.org/officeDocument/2006/relationships/notesMaster" Target="/ppt/notesMasters/notesMaster1.xml" Id="R615c037808e146a6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642da91c8b5e4997" /><Relationship Type="http://schemas.openxmlformats.org/officeDocument/2006/relationships/notesMaster" Target="/ppt/notesMasters/notesMaster1.xml" Id="Rdc724fb49bf443f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Άνοιγμα: Ζήτησε από τους μαθητές να πουν μία πολύ μικρή και μία πολύ αναλυτική πρόταση. Μην ορίσεις ακόμη τις κατηγορίες.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User-authored lesson notes, 2026-09-01.</a:t>
            </a:r>
          </a:p>
          <a:p xmlns:a="http://schemas.openxmlformats.org/drawingml/2006/main">
            <a:r>
              <a:t>- https://ebooks.edu.gr/ebooks/v/html/8547/2256/Neoelliniki-Glossa_A-Gymnasiou_html-empl/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Άφησε πρώτα τους μαθητές να διορθώσουν μόνοι τους. Έπειτα ζήτησε από διαφορετικό μαθητή να αιτιολογήσει καθεμία από τις πέντε απαντήσεις.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https://ebooks.edu.gr/ebooks/v/html/8547/2256/Neoelliniki-Glossa_A-Gymnasiou_html-empl/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Πρόσεξε τον όρο «προστακτική πρόταση»: ο επικοινωνιακός σκοπός δεν ταυτίζεται πάντα με τη γραμματική έγκλιση. Δώσε έμφαση στη λειτουργία μέσα στο πλαίσιο.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https://ebooks.edu.gr/ebooks/v/html/8547/2256/Neoelliniki-Glossa_A-Gymnasiou_html-empl/</a:t>
            </a:r>
          </a:p>
          <a:p xmlns:a="http://schemas.openxmlformats.org/drawingml/2006/main">
            <a:r>
              <a:t>- https://www.iep.edu.gr/wp-content/uploads/2025/10/ΝΕΟΕΛΛΗΝΙΚΗ_ΓΛΩΣΣΑ_ΓΡΑΜΜ_ΓΥΜΝ_2025_26.pdf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Σύνδεσε την άρνηση με τον επικοινωνιακό σκοπό: η πρώτη πρόταση δηλώνει άρνηση/μη επιθυμία, η δεύτερη απαγόρευση. Συζήτησε το μη/μην χωρίς να γίνει ορθογραφική παρέκβαση.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User-authored lesson notes, 2026-09-01.</a:t>
            </a:r>
          </a:p>
          <a:p xmlns:a="http://schemas.openxmlformats.org/drawingml/2006/main">
            <a:r>
              <a:t>- OpenAI ImageGen, original okra meme illustration generated 2026-09-01.</a:t>
            </a:r>
          </a:p>
          <a:p xmlns:a="http://schemas.openxmlformats.org/drawingml/2006/main">
            <a:r>
              <a:t>- https://ebooks.edu.gr/ebooks/v/html/8547/2256/Neoelliniki-Glossa_A-Gymnasiou_html-empl/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Αυτή είναι η βασική εννοιολογική διευκρίνιση του μαθήματος. Ζήτησε από τους μαθητές να εξηγήσουν γιατί οι κατηγορίες δεν αλληλοαναιρούνται.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https://ebooks.edu.gr/ebooks/v/html/8547/2256/Neoelliniki-Glossa_A-Gymnasiou_html-empl/</a:t>
            </a:r>
          </a:p>
          <a:p xmlns:a="http://schemas.openxmlformats.org/drawingml/2006/main">
            <a:r>
              <a:t>- https://www.iep.edu.gr/wp-content/uploads/2025/10/ΝΕΟΕΛΛΗΝΙΚΗ_ΓΛΩΣΣΑ_ΓΡΑΜΜ_ΓΥΜΝ_2025_26.pdf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Ενδεικτικές απαντήσεις: Α επαυξημένη–αποφαντική–καταφατική. Β απλή–ερωτηματική–καταφατική. Γ ελλειπτική–επιφωνηματική–καταφατική. Δ απλή–αποφαντική–αρνητική.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https://ebooks.edu.gr/ebooks/v/html/8547/2256/Neoelliniki-Glossa_A-Gymnasiou_html-empl/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Συζήτησε τις απαντήσεις με τη σειρά: πρώτα δομή, έπειτα επικοινωνιακός σκοπός και τέλος κατάφαση ή άρνηση. Ζήτησε από τους μαθητές να εντοπίσουν τις λέξεις που στηρίζουν κάθε επιλογή.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https://ebooks.edu.gr/ebooks/v/html/8547/2256/Neoelliniki-Glossa_A-Gymnasiou_html-empl/</a:t>
            </a:r>
          </a:p>
          <a:p xmlns:a="http://schemas.openxmlformats.org/drawingml/2006/main">
            <a:r>
              <a:t>- https://www.iep.edu.gr/wp-content/uploads/2025/10/ΝΕΟΕΛΛΗΝΙΚΗ_ΓΛΩΣΣΑ_ΓΡΑΜΜ_ΓΥΜΝ_2025_26.pdf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Ενδεικτική άσκηση εξόδου: «Δεν έγραψε ο Νίκος μια εξαιρετικά αστεία ιστορία;». Ζήτησε να υπογραμμίσουν τα στοιχεία που την κάνουν επαυξημένη και αρνητική.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https://ebooks.edu.gr/ebooks/v/html/8547/2256/Neoelliniki-Glossa_A-Gymnasiou_html-empl/</a:t>
            </a:r>
          </a:p>
          <a:p xmlns:a="http://schemas.openxmlformats.org/drawingml/2006/main">
            <a:r>
              <a:t>- https://www.iep.edu.gr/wp-content/uploads/2025/10/ΝΕΟΕΛΛΗΝΙΚΗ_ΓΛΩΣΣΑ_ΓΡΑΜΜ_ΓΥΜΝ_2025_26.pdf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Χιουμοριστικό κλείσιμο του μαθήματος.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meme image, 2026-09-01.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Τόνισε ότι οι τρεις φακοί απαντούν σε διαφορετικές ερωτήσεις. Η εικόνα λειτουργεί ως προοργανωτής.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OpenAI ImageGen, original classroom illustration generated 2026-09-01.</a:t>
            </a:r>
          </a:p>
          <a:p xmlns:a="http://schemas.openxmlformats.org/drawingml/2006/main">
            <a:r>
              <a:t>- https://www.iep.edu.gr/wp-content/uploads/2025/10/ΝΕΟΕΛΛΗΝΙΚΗ_ΓΛΩΣΣΑ_ΓΡΑΜΜ_ΓΥΜΝ_2025_26.pdf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Μικρή συζήτηση: Είναι το «Βρέχει!» πρόταση; Ζήτησε αιτιολόγηση με βάση το ολοκληρωμένο νόημα και το πλαίσιο.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https://ebooks.edu.gr/ebooks/v/html/8547/2256/Neoelliniki-Glossa_A-Gymnasiou_html-empl/</a:t>
            </a:r>
          </a:p>
          <a:p xmlns:a="http://schemas.openxmlformats.org/drawingml/2006/main">
            <a:r>
              <a:t>- User-authored lesson notes, 2026-09-01.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Χρησιμοποίησε τα μπλοκ σαν λέξεις/φράσεις. Στην ελλειπτική λείπει ένας ή περισσότεροι βασικοί όροι, συνήθως το ρήμα, οι οποίοι ανακτώνται από τα συμφραζόμενα.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https://ebooks.edu.gr/ebooks/v/html/8547/2256/Neoelliniki-Glossa_A-Gymnasiou_html-empl/</a:t>
            </a:r>
          </a:p>
          <a:p xmlns:a="http://schemas.openxmlformats.org/drawingml/2006/main">
            <a:r>
              <a:t>- https://www.iep.edu.gr/wp-content/uploads/2025/10/ΝΕΟΕΛΛΗΝΙΚΗ_ΓΛΩΣΣΑ_ΓΡΑΜΜ_ΓΥΜΝ_2025_26.pdf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Δείξε τον βασικό κορμό, χωρίς να μετατρέψεις το μάθημα σε πλήρη συντακτική ανάλυση. Τα χρώματα επαναλαμβάνονται στις ασκήσεις.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User-authored lesson notes, 2026-09-01.</a:t>
            </a:r>
          </a:p>
          <a:p xmlns:a="http://schemas.openxmlformats.org/drawingml/2006/main">
            <a:r>
              <a:t>- https://ebooks.edu.gr/ebooks/v/html/8547/2256/Neoelliniki-Glossa_A-Gymnasiou_html-empl/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Ζήτησε άλλες καθημερινές ελλειπτικές προτάσεις: «Καλή επιτυχία!», «Ώρα για διάλειμμα», «Όλα καλά;». Τόνισε ότι συνήθως εννοείται το ρήμα. Η απουσία φανερού υποκειμένου δεν αρκεί από μόνη της για να χαρακτηρίσουμε μια πρόταση ελλειπτική, αφού το πρόσωπο μπορεί να δηλώνεται από την κατάληξη του ρήματος.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User-authored lesson notes, 2026-09-01.</a:t>
            </a:r>
          </a:p>
          <a:p xmlns:a="http://schemas.openxmlformats.org/drawingml/2006/main">
            <a:r>
              <a:t>- https://ebooks.edu.gr/ebooks/v/html/8547/2256/Neoelliniki-Glossa_A-Gymnasiou_html-empl/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Στα τέσσερα πρώτα παραδείγματα εννοείται το ρήμα. Στο τελευταίο παράδειγμα το ρήμα «είναι» υπάρχει, αλλά παραλείπεται η φράση «στην τάξη», η οποία ανακτάται από την πρώτη πρόταση. Έτσι φαίνεται ότι η έλλειψη δεν ταυτίζεται αποκλειστικά με την απουσία ρήματος.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https://ebooks.edu.gr/ebooks/v/html/8547/2256/Neoelliniki-Glossa_A-Gymnasiou_html-empl/</a:t>
            </a:r>
          </a:p>
          <a:p xmlns:a="http://schemas.openxmlformats.org/drawingml/2006/main">
            <a:r>
              <a:t>- https://www.iep.edu.gr/wp-content/uploads/2025/10/ΝΕΟΕΛΛΗΝΙΚΗ_ΓΛΩΣΣΑ_ΓΡΑΜΜ_ΓΥΜΝ_2025_26.pdf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Αφαίρεσε πρώτα τα πρόσθετα στοιχεία για να φανεί ο κορμός. Έπειτα επανάφερέ τα και ρώτησε τι πληροφορία προσθέτει το καθένα.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User-authored lesson notes, 2026-09-01.</a:t>
            </a:r>
          </a:p>
          <a:p xmlns:a="http://schemas.openxmlformats.org/drawingml/2006/main">
            <a:r>
              <a:t>- OpenAI ImageGen, original exam-boss illustration generated 2026-09-01.</a:t>
            </a:r>
          </a:p>
          <a:p xmlns:a="http://schemas.openxmlformats.org/drawingml/2006/main">
            <a:r>
              <a:t>- https://ebooks.edu.gr/ebooks/v/html/8547/2256/Neoelliniki-Glossa_A-Gymnasiou_html-empl/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Απαντήσεις: 1 απλή, 2 ελλειπτική, 3 επαυξημένη, 4 ελλειπτική, 5 απλή. Ζήτησε αιτιολόγηση, όχι μόνο την ετικέτα.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https://ebooks.edu.gr/ebooks/v/html/8547/2256/Neoelliniki-Glossa_A-Gymnasiou_html-empl/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3aadb218e74255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e13f6972e3c403e" /><Relationship Type="http://schemas.openxmlformats.org/officeDocument/2006/relationships/slideLayout" Target="/ppt/slideLayouts/slideLayout1.xml" Id="Rc10930aacf60495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0930aacf60495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2845d28b9465d" /><Relationship Type="http://schemas.openxmlformats.org/officeDocument/2006/relationships/image" Target="/ppt/media/image.png" Id="R8610ce7313bb43df" /><Relationship Type="http://schemas.openxmlformats.org/officeDocument/2006/relationships/notesSlide" Target="/ppt/notesSlides/notesSlide1.xml" Id="R0bc2a5c7b67544f4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2638b4b89459b" /><Relationship Type="http://schemas.openxmlformats.org/officeDocument/2006/relationships/notesSlide" Target="/ppt/notesSlides/notesSlide10.xml" Id="R688c24804eb341ea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3e4474c554d67" /><Relationship Type="http://schemas.openxmlformats.org/officeDocument/2006/relationships/notesSlide" Target="/ppt/notesSlides/notesSlide11.xml" Id="R6524a1a3da594433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f569d5ce2410f" /><Relationship Type="http://schemas.openxmlformats.org/officeDocument/2006/relationships/image" Target="/ppt/media/image4.png" Id="R2249d40dc2f44813" /><Relationship Type="http://schemas.openxmlformats.org/officeDocument/2006/relationships/notesSlide" Target="/ppt/notesSlides/notesSlide12.xml" Id="R49362dac8e694917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15faf6fe045cb" /><Relationship Type="http://schemas.openxmlformats.org/officeDocument/2006/relationships/notesSlide" Target="/ppt/notesSlides/notesSlide13.xml" Id="Re3cb450b55ef43a6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9d6c866af4398" /><Relationship Type="http://schemas.openxmlformats.org/officeDocument/2006/relationships/notesSlide" Target="/ppt/notesSlides/notesSlide14.xml" Id="Raf630aabfb474024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229af5d0b4e81" /><Relationship Type="http://schemas.openxmlformats.org/officeDocument/2006/relationships/notesSlide" Target="/ppt/notesSlides/notesSlide15.xml" Id="Ra8cf434e1a8c48cf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7d68c8b86442b" /><Relationship Type="http://schemas.openxmlformats.org/officeDocument/2006/relationships/image" Target="/ppt/media/image5.png" Id="R42158a18f0ec4550" /><Relationship Type="http://schemas.openxmlformats.org/officeDocument/2006/relationships/notesSlide" Target="/ppt/notesSlides/notesSlide16.xml" Id="R3868a99312b64f27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5906a4ea14628" /><Relationship Type="http://schemas.openxmlformats.org/officeDocument/2006/relationships/image" Target="/ppt/media/image.jpeg" Id="Ra93d0ea9f5474384" /><Relationship Type="http://schemas.openxmlformats.org/officeDocument/2006/relationships/notesSlide" Target="/ppt/notesSlides/notesSlide17.xml" Id="Rb39a75ea2b7f4d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cc4e6416a4eda" /><Relationship Type="http://schemas.openxmlformats.org/officeDocument/2006/relationships/image" Target="/ppt/media/image2.png" Id="R7832a0c2e5ab4e4a" /><Relationship Type="http://schemas.openxmlformats.org/officeDocument/2006/relationships/notesSlide" Target="/ppt/notesSlides/notesSlide2.xml" Id="Rc798a8c3e72841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1e17fc9ed4b3f" /><Relationship Type="http://schemas.openxmlformats.org/officeDocument/2006/relationships/notesSlide" Target="/ppt/notesSlides/notesSlide3.xml" Id="R09050f3a06ce4f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c280d85684c15" /><Relationship Type="http://schemas.openxmlformats.org/officeDocument/2006/relationships/notesSlide" Target="/ppt/notesSlides/notesSlide4.xml" Id="R7eb371dd633146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5dcc59ceb4ceb" /><Relationship Type="http://schemas.openxmlformats.org/officeDocument/2006/relationships/notesSlide" Target="/ppt/notesSlides/notesSlide5.xml" Id="R765be3ddbead41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b9f3044084057" /><Relationship Type="http://schemas.openxmlformats.org/officeDocument/2006/relationships/notesSlide" Target="/ppt/notesSlides/notesSlide6.xml" Id="R327215f6183045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5c055ff3a4af3" /><Relationship Type="http://schemas.openxmlformats.org/officeDocument/2006/relationships/notesSlide" Target="/ppt/notesSlides/notesSlide7.xml" Id="Rfd9dd2be76a34ed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df28792ec47c3" /><Relationship Type="http://schemas.openxmlformats.org/officeDocument/2006/relationships/image" Target="/ppt/media/image3.png" Id="R375522097b124ece" /><Relationship Type="http://schemas.openxmlformats.org/officeDocument/2006/relationships/notesSlide" Target="/ppt/notesSlides/notesSlide8.xml" Id="R7dfbd49975294a1c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746a49bb54621" /><Relationship Type="http://schemas.openxmlformats.org/officeDocument/2006/relationships/notesSlide" Target="/ppt/notesSlides/notesSlide9.xml" Id="R7b074e95639d4d10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9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4E1074F-E485-40F3-ACB2-252C47883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9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3D2D77A-6031-40C8-9097-1F7A7C967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0"/>
            <a:ext cx="48577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7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19CCE36-CBC5-4E4D-8627-10F10AC81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838200"/>
            <a:ext cx="3619500" cy="47625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68D6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5BB995F-41E1-43DC-9F06-445174271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1238250"/>
            <a:ext cx="171450" cy="17145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2F80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B373D2C-7E3C-4FE8-B568-C3729B835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1190625"/>
            <a:ext cx="152400" cy="152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FFD9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634AB72-2347-45EE-81A5-105B6281B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1409700"/>
            <a:ext cx="123825" cy="123825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1527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8B5BA15-6DCE-481D-AE95-5609F8B7E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90550"/>
            <a:ext cx="2667000" cy="3619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D9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A74F7A5-1925-4C47-81E6-06C24340B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57225"/>
            <a:ext cx="2514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52746"/>
                </a:solidFill>
              </a:defRPr>
            </a:pPr>
            <a:r>
              <a:rPr sz="1125" b="1">
                <a:solidFill>
                  <a:srgbClr val="152746"/>
                </a:solidFill>
              </a:rPr>
              <a:t>ΜΑΘΗΜΑ 1 · ΟΙ ΠΡΟΤΑΣΕΙΣ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6D42123-6746-4F4B-A079-507EF5785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257300"/>
            <a:ext cx="638175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275" b="1">
                <a:solidFill>
                  <a:srgbClr val="152746"/>
                </a:solidFill>
              </a:defRPr>
            </a:pPr>
            <a:r>
              <a:rPr sz="4275" b="1">
                <a:solidFill>
                  <a:srgbClr val="152746"/>
                </a:solidFill>
              </a:rPr>
              <a:t>Οι προτάσεις έχουν…</a:t>
            </a:r>
          </a:p>
          <a:p xmlns:a="http://schemas.openxmlformats.org/drawingml/2006/main">
            <a:pPr algn="l">
              <a:defRPr sz="4275" b="1">
                <a:solidFill>
                  <a:srgbClr val="152746"/>
                </a:solidFill>
              </a:defRPr>
            </a:pPr>
            <a:r>
              <a:rPr sz="4275" b="1">
                <a:solidFill>
                  <a:srgbClr val="152746"/>
                </a:solidFill>
              </a:rPr>
              <a:t>χαρακτήρα!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A7D1049-3BD7-45D4-A3A7-DBE93463A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190875"/>
            <a:ext cx="56197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5D6C83"/>
                </a:solidFill>
              </a:defRPr>
            </a:pPr>
            <a:r>
              <a:rPr sz="1875" b="0">
                <a:solidFill>
                  <a:srgbClr val="5D6C83"/>
                </a:solidFill>
              </a:rPr>
              <a:t>Απλή, ελλειπτική, επαυξημένη — και τι θέλει να πει κάθε πρόταση;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BBE3A4A-FEA9-4F10-9431-48F7E83EE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362450"/>
            <a:ext cx="4476750" cy="762000"/>
          </a:xfrm>
          <a:prstGeom xmlns:a="http://schemas.openxmlformats.org/drawingml/2006/main" prst="roundRect">
            <a:avLst>
              <a:gd name="adj" fmla="val 22500"/>
            </a:avLst>
          </a:prstGeom>
          <a:solidFill xmlns:a="http://schemas.openxmlformats.org/drawingml/2006/main">
            <a:srgbClr val="1527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4F13EA1-DCAD-4BEB-912F-0FF9FC5B4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543425"/>
            <a:ext cx="4095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Στόχος: να αναγνωρίζεις το είδος</a:t>
            </a:r>
          </a:p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και να εξηγείς την επιλογή σου.</a:t>
            </a:r>
          </a:p>
        </p:txBody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610ce7313bb43df"/>
          <a:stretch xmlns:a="http://schemas.openxmlformats.org/drawingml/2006/main"/>
        </p:blipFill>
        <p:spPr>
          <a:xfrm xmlns:a="http://schemas.openxmlformats.org/drawingml/2006/main">
            <a:off x="7810500" y="1570398"/>
            <a:ext cx="3333750" cy="3621954"/>
          </a:xfrm>
          <a:prstGeom xmlns:a="http://schemas.openxmlformats.org/drawingml/2006/main" prst="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941070C-8E48-4515-903E-B0739B4A7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2484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2F80ED"/>
                </a:solidFill>
              </a:defRPr>
            </a:pPr>
            <a:r>
              <a:rPr sz="1125" b="1">
                <a:solidFill>
                  <a:srgbClr val="2F80ED"/>
                </a:solidFill>
              </a:rPr>
              <a:t>Μίλα μου γλωσσολογικά!</a:t>
            </a:r>
          </a:p>
        </p:txBody>
      </p:sp>
    </p:spTree>
    <p:extLst>
      <p:ext uri="{BB962C8B-B14F-4D97-AF65-F5344CB8AC3E}">
        <p14:creationId xmlns:p14="http://schemas.microsoft.com/office/powerpoint/2010/main" val="128186565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9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8D453521-7C84-4AF0-9A7F-5FF0415ED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F80ED"/>
                </a:solidFill>
              </a:defRPr>
            </a:pPr>
            <a:r>
              <a:rPr sz="1050" b="1">
                <a:solidFill>
                  <a:srgbClr val="2F80ED"/>
                </a:solidFill>
              </a:rPr>
              <a:t>ΑΠΑΝΤΉΣΕΙΣ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6F41A90-2338-44B1-9863-A1F10E90D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572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152746"/>
                </a:solidFill>
              </a:defRPr>
            </a:pPr>
            <a:r>
              <a:rPr sz="2925" b="1">
                <a:solidFill>
                  <a:srgbClr val="152746"/>
                </a:solidFill>
              </a:rPr>
              <a:t>Ελέγχουμε τη δομή κάθε πρότασης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5EFCE95-3ABB-497F-ACC9-93434AE28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52550"/>
            <a:ext cx="1028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D6C83"/>
                </a:solidFill>
              </a:defRPr>
            </a:pPr>
            <a:r>
              <a:rPr sz="1500" b="0">
                <a:solidFill>
                  <a:srgbClr val="5D6C83"/>
                </a:solidFill>
              </a:rPr>
              <a:t>Δεν αρκεί η ετικέτα: εξηγούμε σύντομα γιατί ταιριάζει.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62873E1-C4D9-490E-A67E-C69A9F962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10820400" cy="609600"/>
          </a:xfrm>
          <a:prstGeom xmlns:a="http://schemas.openxmlformats.org/drawingml/2006/main" prst="roundRect">
            <a:avLst>
              <a:gd name="adj" fmla="val 265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9EA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06B101E-0250-43B8-91B9-87783FCEF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047875"/>
            <a:ext cx="419100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2F80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07DB9D8-322C-446D-9A3D-CE7E52B4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124075"/>
            <a:ext cx="419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6B7D389-F2AF-44D5-A70E-B6D2E8282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76375" y="2105025"/>
            <a:ext cx="542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C2C48"/>
                </a:solidFill>
              </a:defRPr>
            </a:pPr>
            <a:r>
              <a:rPr sz="1650" b="1">
                <a:solidFill>
                  <a:srgbClr val="1C2C48"/>
                </a:solidFill>
              </a:rPr>
              <a:t>Ο Κωνσταντίνος βγήκε βόλτα.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8A456C8-AD53-45ED-9240-F7EE257EE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2076450"/>
            <a:ext cx="1809750" cy="3619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F80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230704B-E053-4D34-82CF-75284A1F7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143125"/>
            <a:ext cx="1657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ΑΠΛΗ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681F4B7-E3B3-4277-99B9-E1AAB4C9B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124075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5D6C83"/>
                </a:solidFill>
              </a:defRPr>
            </a:pPr>
            <a:r>
              <a:rPr sz="1200" b="1">
                <a:solidFill>
                  <a:srgbClr val="5D6C83"/>
                </a:solidFill>
              </a:rPr>
              <a:t>όλοι οι βασικοί όροι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A810612-45F8-4AAA-B39F-2807D6777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52725"/>
            <a:ext cx="10820400" cy="609600"/>
          </a:xfrm>
          <a:prstGeom xmlns:a="http://schemas.openxmlformats.org/drawingml/2006/main" prst="roundRect">
            <a:avLst>
              <a:gd name="adj" fmla="val 265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9EA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B312F1A-A3C0-4B15-8D8F-BED43BF25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847975"/>
            <a:ext cx="419100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8A75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592930C-2087-4848-94AA-E145EA539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924175"/>
            <a:ext cx="419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7212773-8701-410C-8557-1961A434E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76375" y="2905125"/>
            <a:ext cx="542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C2C48"/>
                </a:solidFill>
              </a:defRPr>
            </a:pPr>
            <a:r>
              <a:rPr sz="1650" b="1">
                <a:solidFill>
                  <a:srgbClr val="1C2C48"/>
                </a:solidFill>
              </a:rPr>
              <a:t>Σεπτέμβριος, νέα αρχή.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058DE84-9DFD-4135-BB8D-D4B37102C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2876550"/>
            <a:ext cx="1809750" cy="3619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A75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DBFC294-D214-4102-A6CC-36B071448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943225"/>
            <a:ext cx="1657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ΕΛΛΕΙΠΤΙΚΗ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AE1135B-D934-4163-9738-6B1CB958E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924175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5D6C83"/>
                </a:solidFill>
              </a:defRPr>
            </a:pPr>
            <a:r>
              <a:rPr sz="1200" b="1">
                <a:solidFill>
                  <a:srgbClr val="5D6C83"/>
                </a:solidFill>
              </a:rPr>
              <a:t>το ρήμα εννοείται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DE8393F-5FDC-446D-BE0D-22FFC61D2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52825"/>
            <a:ext cx="10820400" cy="609600"/>
          </a:xfrm>
          <a:prstGeom xmlns:a="http://schemas.openxmlformats.org/drawingml/2006/main" prst="roundRect">
            <a:avLst>
              <a:gd name="adj" fmla="val 265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9EA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70B573A-689D-42ED-BE0E-B9D4431D8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648075"/>
            <a:ext cx="419100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FF7B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BFBA5FC-9034-4663-A2DF-5F172C1CF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724275"/>
            <a:ext cx="419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40D5F98-76D3-4DC2-9578-EF1E9544E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76375" y="3705225"/>
            <a:ext cx="542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C2C48"/>
                </a:solidFill>
              </a:defRPr>
            </a:pPr>
            <a:r>
              <a:rPr sz="1275" b="1">
                <a:solidFill>
                  <a:srgbClr val="1C2C48"/>
                </a:solidFill>
              </a:rPr>
              <a:t>Η χαμογελαστή μαθήτρια άνοιξε προσεκτικά την καινούρια τσάντα.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A4C3885-C075-4417-ADF0-B381D9D74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3676650"/>
            <a:ext cx="1809750" cy="3619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7B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5CE83EE-DC85-4CA6-BA6D-8927E1F81B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3743325"/>
            <a:ext cx="1657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ΕΠΑΥΞΗΜΕΝΗ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9A0E765-0F27-4CA2-AF48-1B192711E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3724275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5D6C83"/>
                </a:solidFill>
              </a:defRPr>
            </a:pPr>
            <a:r>
              <a:rPr sz="1200" b="1">
                <a:solidFill>
                  <a:srgbClr val="5D6C83"/>
                </a:solidFill>
              </a:rPr>
              <a:t>πρόσθετοι προσδιορισμοί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A425E64-57EA-43F1-8B8E-00A8717F7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52925"/>
            <a:ext cx="10820400" cy="609600"/>
          </a:xfrm>
          <a:prstGeom xmlns:a="http://schemas.openxmlformats.org/drawingml/2006/main" prst="roundRect">
            <a:avLst>
              <a:gd name="adj" fmla="val 265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9EA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8795EAF-D73B-4D26-89F7-B159343A4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448175"/>
            <a:ext cx="419100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8A75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B296E0A-B696-46A8-A10C-6F23488E5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524375"/>
            <a:ext cx="419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112ECED-DACB-4115-BCF1-C894B98EC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76375" y="4505325"/>
            <a:ext cx="542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C2C48"/>
                </a:solidFill>
              </a:defRPr>
            </a:pPr>
            <a:r>
              <a:rPr sz="1650" b="1">
                <a:solidFill>
                  <a:srgbClr val="1C2C48"/>
                </a:solidFill>
              </a:rPr>
              <a:t>Καλή χρονιά!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18822F2-EFDD-41AA-9E49-E3F7D7DD1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4476750"/>
            <a:ext cx="1809750" cy="3619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A75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1CEDBE9-D53E-41D0-BA23-1A62E9F31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4543425"/>
            <a:ext cx="1657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ΕΛΛΕΙΠΤΙΚΗ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7C028B3-F58A-4471-9577-B5CCB9CFA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4524375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5D6C83"/>
                </a:solidFill>
              </a:defRPr>
            </a:pPr>
            <a:r>
              <a:rPr sz="1200" b="1">
                <a:solidFill>
                  <a:srgbClr val="5D6C83"/>
                </a:solidFill>
              </a:rPr>
              <a:t>εννοείται «να έχετε»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DF14DE5-86BF-42F6-B164-7F85FABA3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53025"/>
            <a:ext cx="10820400" cy="609600"/>
          </a:xfrm>
          <a:prstGeom xmlns:a="http://schemas.openxmlformats.org/drawingml/2006/main" prst="roundRect">
            <a:avLst>
              <a:gd name="adj" fmla="val 265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9EA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178A9D5-4547-4945-B048-C744A87D6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248275"/>
            <a:ext cx="419100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2F80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4B7ACCE-EBA6-4EC1-A6CF-DFB6A4124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324475"/>
            <a:ext cx="419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51271DA-D332-46FD-9B4E-3C5574454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76375" y="5305425"/>
            <a:ext cx="542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C2C48"/>
                </a:solidFill>
              </a:defRPr>
            </a:pPr>
            <a:r>
              <a:rPr sz="1650" b="1">
                <a:solidFill>
                  <a:srgbClr val="1C2C48"/>
                </a:solidFill>
              </a:rPr>
              <a:t>Ο αγώνας αρχίζει.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90C8A276-0520-4685-BA38-BB5CDBE7C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5276850"/>
            <a:ext cx="1809750" cy="3619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F80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6CE4C7F6-6FF2-4387-BF3C-F49196A57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5343525"/>
            <a:ext cx="1657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ΑΠΛΗ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3F215D22-7E82-4A72-B35C-82CF54B2B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5324475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5D6C83"/>
                </a:solidFill>
              </a:defRPr>
            </a:pPr>
            <a:r>
              <a:rPr sz="1200" b="1">
                <a:solidFill>
                  <a:srgbClr val="5D6C83"/>
                </a:solidFill>
              </a:rPr>
              <a:t>μόνο τα απαραίτητα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751E1DA6-FF15-4359-ACE0-8826ED265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6076950"/>
            <a:ext cx="590550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E7F7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C48679B2-9EF5-43C8-AFE1-F15D9D612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6134100"/>
            <a:ext cx="552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2F80ED"/>
                </a:solidFill>
              </a:defRPr>
            </a:pPr>
            <a:r>
              <a:rPr sz="1200" b="1">
                <a:solidFill>
                  <a:srgbClr val="2F80ED"/>
                </a:solidFill>
              </a:rPr>
              <a:t>Πρώτα απαντώ, ύστερα αιτιολογώ.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1FC88999-10D0-4409-B135-9983E8D08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9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5E31CE33-030C-4593-BCF2-CAB9A0AF8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D6C83"/>
                </a:solidFill>
              </a:defRPr>
            </a:pPr>
            <a:r>
              <a:rPr sz="825" b="0">
                <a:solidFill>
                  <a:srgbClr val="5D6C83"/>
                </a:solidFill>
              </a:rPr>
              <a:t>Α΄ Γυμνασίου · Απαντήσεις δραστηριότητας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F981FB73-4DFC-4CC4-8291-A09472E71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6553200"/>
            <a:ext cx="647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2F80ED"/>
                </a:solidFill>
              </a:defRPr>
            </a:pPr>
            <a:r>
              <a:rPr sz="900" b="1">
                <a:solidFill>
                  <a:srgbClr val="2F80ED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5669330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013EB8C-6EF5-49C8-8239-F359FF5C3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F80ED"/>
                </a:solidFill>
              </a:defRPr>
            </a:pPr>
            <a:r>
              <a:rPr sz="1050" b="1">
                <a:solidFill>
                  <a:srgbClr val="2F80ED"/>
                </a:solidFill>
              </a:rPr>
              <a:t>ΦΑΚΌΣ 2: ΕΠΙΚΟΙΝΩΝΙΑΚΌΣ ΣΚΟΠΌΣ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F00434A-3A00-4D54-A73C-D0357A40AF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572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152746"/>
                </a:solidFill>
              </a:defRPr>
            </a:pPr>
            <a:r>
              <a:rPr sz="2925" b="1">
                <a:solidFill>
                  <a:srgbClr val="152746"/>
                </a:solidFill>
              </a:rPr>
              <a:t>Τι προσπαθεί να κάνει ο ομιλητής;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948D6D0-0F48-4F7D-9EE6-C236B4053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52550"/>
            <a:ext cx="1028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D6C83"/>
                </a:solidFill>
              </a:defRPr>
            </a:pPr>
            <a:r>
              <a:rPr sz="1500" b="0">
                <a:solidFill>
                  <a:srgbClr val="5D6C83"/>
                </a:solidFill>
              </a:rPr>
              <a:t>Δίνει πληροφορία, ρωτά, ζητά μια ενέργεια ή εκφράζει έντονο συναίσθημα;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52966A1-1A9D-43EF-9E5F-F2D829338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095500"/>
            <a:ext cx="5191125" cy="1524000"/>
          </a:xfrm>
          <a:prstGeom xmlns:a="http://schemas.openxmlformats.org/drawingml/2006/main" prst="roundRect">
            <a:avLst>
              <a:gd name="adj" fmla="val 15000"/>
            </a:avLst>
          </a:prstGeom>
          <a:solidFill xmlns:a="http://schemas.openxmlformats.org/drawingml/2006/main">
            <a:srgbClr val="F5F9FD"/>
          </a:solidFill>
          <a:ln xmlns:a="http://schemas.openxmlformats.org/drawingml/2006/main" w="9525">
            <a:solidFill>
              <a:srgbClr val="C9D9EA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2D2B287-47F0-4921-A25D-661317EF9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095500"/>
            <a:ext cx="114300" cy="15240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F80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C8BC757-9C8E-49E4-812D-9CF7AC1CF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305050"/>
            <a:ext cx="285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2F80ED"/>
                </a:solidFill>
              </a:defRPr>
            </a:pPr>
            <a:r>
              <a:rPr sz="1125" b="1">
                <a:solidFill>
                  <a:srgbClr val="2F80ED"/>
                </a:solidFill>
              </a:rPr>
              <a:t>ΑΠΟΦΑΝΤΙΚΗ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CB9069A-5929-4D67-818A-F70DEDB78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638425"/>
            <a:ext cx="395287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C2C48"/>
                </a:solidFill>
              </a:defRPr>
            </a:pPr>
            <a:r>
              <a:rPr sz="1725" b="1">
                <a:solidFill>
                  <a:srgbClr val="1C2C48"/>
                </a:solidFill>
              </a:rPr>
              <a:t>Το μάθημα αρχίζει στις 8:00.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F72CA61-EEFE-482F-AFDC-06ED13E38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1718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D6C83"/>
                </a:solidFill>
              </a:defRPr>
            </a:pPr>
            <a:r>
              <a:rPr sz="1200" b="0">
                <a:solidFill>
                  <a:srgbClr val="5D6C83"/>
                </a:solidFill>
              </a:rPr>
              <a:t>πληροφορία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30F5B1D-EC83-4833-BC39-072E844DF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2419350"/>
            <a:ext cx="571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>
                <a:solidFill>
                  <a:srgbClr val="2F80ED"/>
                </a:solidFill>
              </a:defRPr>
            </a:pPr>
            <a:r>
              <a:rPr sz="3150" b="1">
                <a:solidFill>
                  <a:srgbClr val="2F80ED"/>
                </a:solidFill>
              </a:rPr>
              <a:t>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EC4B130-05EE-4558-89DC-549C6B89D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2095500"/>
            <a:ext cx="5191125" cy="1524000"/>
          </a:xfrm>
          <a:prstGeom xmlns:a="http://schemas.openxmlformats.org/drawingml/2006/main" prst="roundRect">
            <a:avLst>
              <a:gd name="adj" fmla="val 15000"/>
            </a:avLst>
          </a:prstGeom>
          <a:solidFill xmlns:a="http://schemas.openxmlformats.org/drawingml/2006/main">
            <a:srgbClr val="F5F9FD"/>
          </a:solidFill>
          <a:ln xmlns:a="http://schemas.openxmlformats.org/drawingml/2006/main" w="9525">
            <a:solidFill>
              <a:srgbClr val="C9D9E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20848D5-9BB1-42CF-AA04-187DD5FFD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2095500"/>
            <a:ext cx="114300" cy="15240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A75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CC55170-C2CC-4B5A-B237-490833C33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305050"/>
            <a:ext cx="285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8A75E8"/>
                </a:solidFill>
              </a:defRPr>
            </a:pPr>
            <a:r>
              <a:rPr sz="1125" b="1">
                <a:solidFill>
                  <a:srgbClr val="8A75E8"/>
                </a:solidFill>
              </a:rPr>
              <a:t>ΕΡΩΤΗΜΑΤΙΚΗ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F6464E6-6982-43F1-A933-93989311E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638425"/>
            <a:ext cx="395287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C2C48"/>
                </a:solidFill>
              </a:defRPr>
            </a:pPr>
            <a:r>
              <a:rPr sz="1725" b="1">
                <a:solidFill>
                  <a:srgbClr val="1C2C48"/>
                </a:solidFill>
              </a:rPr>
              <a:t>Τι ώρα αρχίζει το μάθημα;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25326B-F788-46C1-9A6B-B742C847E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1718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D6C83"/>
                </a:solidFill>
              </a:defRPr>
            </a:pPr>
            <a:r>
              <a:rPr sz="1200" b="0">
                <a:solidFill>
                  <a:srgbClr val="5D6C83"/>
                </a:solidFill>
              </a:rPr>
              <a:t>ερώτηση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D01B2A9-71C0-4CAB-9511-A983056D9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2419350"/>
            <a:ext cx="571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>
                <a:solidFill>
                  <a:srgbClr val="8A75E8"/>
                </a:solidFill>
              </a:defRPr>
            </a:pPr>
            <a:r>
              <a:rPr sz="3150" b="1">
                <a:solidFill>
                  <a:srgbClr val="8A75E8"/>
                </a:solidFill>
              </a:rPr>
              <a:t>;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7B8C60D-7798-4CA2-B24D-6CA0C192F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905250"/>
            <a:ext cx="5191125" cy="1524000"/>
          </a:xfrm>
          <a:prstGeom xmlns:a="http://schemas.openxmlformats.org/drawingml/2006/main" prst="roundRect">
            <a:avLst>
              <a:gd name="adj" fmla="val 15000"/>
            </a:avLst>
          </a:prstGeom>
          <a:solidFill xmlns:a="http://schemas.openxmlformats.org/drawingml/2006/main">
            <a:srgbClr val="F5F9FD"/>
          </a:solidFill>
          <a:ln xmlns:a="http://schemas.openxmlformats.org/drawingml/2006/main" w="9525">
            <a:solidFill>
              <a:srgbClr val="C9D9EA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1A8F8D5-09D1-42EB-BDF3-D8FC7902F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905250"/>
            <a:ext cx="114300" cy="15240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7B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0E1C409-DB19-479E-BDAD-AF7F33F64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114800"/>
            <a:ext cx="285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7B6B"/>
                </a:solidFill>
              </a:defRPr>
            </a:pPr>
            <a:r>
              <a:rPr sz="1125" b="1">
                <a:solidFill>
                  <a:srgbClr val="FF7B6B"/>
                </a:solidFill>
              </a:rPr>
              <a:t>ΠΡΟΣΤΑΚΤΙΚΗ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741A9E8-71A3-4CCB-94EA-5FE9CA3A6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448175"/>
            <a:ext cx="395287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C2C48"/>
                </a:solidFill>
              </a:defRPr>
            </a:pPr>
            <a:r>
              <a:rPr sz="1725" b="1">
                <a:solidFill>
                  <a:srgbClr val="1C2C48"/>
                </a:solidFill>
              </a:rPr>
              <a:t>Μπείτε στην τάξη.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7EE5251-3390-48AD-A794-EDA47AEC8F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98157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D6C83"/>
                </a:solidFill>
              </a:defRPr>
            </a:pPr>
            <a:r>
              <a:rPr sz="1200" b="0">
                <a:solidFill>
                  <a:srgbClr val="5D6C83"/>
                </a:solidFill>
              </a:rPr>
              <a:t>εντολή / παράκληση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06A036B-27C0-4990-9A46-41268E052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4229100"/>
            <a:ext cx="571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>
                <a:solidFill>
                  <a:srgbClr val="FF7B6B"/>
                </a:solidFill>
              </a:defRPr>
            </a:pPr>
            <a:r>
              <a:rPr sz="3150" b="1">
                <a:solidFill>
                  <a:srgbClr val="FF7B6B"/>
                </a:solidFill>
              </a:rPr>
              <a:t>. / !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317F801-71D4-4336-8797-3AC4292BE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3905250"/>
            <a:ext cx="5191125" cy="1524000"/>
          </a:xfrm>
          <a:prstGeom xmlns:a="http://schemas.openxmlformats.org/drawingml/2006/main" prst="roundRect">
            <a:avLst>
              <a:gd name="adj" fmla="val 15000"/>
            </a:avLst>
          </a:prstGeom>
          <a:solidFill xmlns:a="http://schemas.openxmlformats.org/drawingml/2006/main">
            <a:srgbClr val="F5F9FD"/>
          </a:solidFill>
          <a:ln xmlns:a="http://schemas.openxmlformats.org/drawingml/2006/main" w="9525">
            <a:solidFill>
              <a:srgbClr val="C9D9EA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FE3DB17-7187-44C7-BAF9-B5F474FEA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3905250"/>
            <a:ext cx="114300" cy="15240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4D8A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B416E67-0C8F-416A-82A2-1F60B7484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114800"/>
            <a:ext cx="285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74D8AD"/>
                </a:solidFill>
              </a:defRPr>
            </a:pPr>
            <a:r>
              <a:rPr sz="1125" b="1">
                <a:solidFill>
                  <a:srgbClr val="74D8AD"/>
                </a:solidFill>
              </a:rPr>
              <a:t>ΕΠΙΦΩΝΗΜΑΤΙΚΗ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56C57A6-AC7C-4BBF-9DDA-CA61247F3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448175"/>
            <a:ext cx="395287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C2C48"/>
                </a:solidFill>
              </a:defRPr>
            </a:pPr>
            <a:r>
              <a:rPr sz="1725" b="1">
                <a:solidFill>
                  <a:srgbClr val="1C2C48"/>
                </a:solidFill>
              </a:rPr>
              <a:t>Τι ωραία μέρα!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984C9F4-CE17-4DAF-86B3-42758C42D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98157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D6C83"/>
                </a:solidFill>
              </a:defRPr>
            </a:pPr>
            <a:r>
              <a:rPr sz="1200" b="0">
                <a:solidFill>
                  <a:srgbClr val="5D6C83"/>
                </a:solidFill>
              </a:rPr>
              <a:t>έντονο συναίσθημα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DFCABA9-28FE-4ED1-B77B-A8412565D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4229100"/>
            <a:ext cx="571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>
                <a:solidFill>
                  <a:srgbClr val="74D8AD"/>
                </a:solidFill>
              </a:defRPr>
            </a:pPr>
            <a:r>
              <a:rPr sz="3150" b="1">
                <a:solidFill>
                  <a:srgbClr val="74D8AD"/>
                </a:solidFill>
              </a:rPr>
              <a:t>!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7023097-6B93-4414-82B5-3412FC77B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5810250"/>
            <a:ext cx="7429500" cy="428625"/>
          </a:xfrm>
          <a:prstGeom xmlns:a="http://schemas.openxmlformats.org/drawingml/2006/main" prst="roundRect">
            <a:avLst>
              <a:gd name="adj" fmla="val 31111"/>
            </a:avLst>
          </a:prstGeom>
          <a:solidFill xmlns:a="http://schemas.openxmlformats.org/drawingml/2006/main">
            <a:srgbClr val="FFD9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19AC809-A53C-4378-93B1-C07204214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19375" y="5905500"/>
            <a:ext cx="6953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52746"/>
                </a:solidFill>
              </a:defRPr>
            </a:pPr>
            <a:r>
              <a:rPr sz="1500" b="1">
                <a:solidFill>
                  <a:srgbClr val="152746"/>
                </a:solidFill>
              </a:rPr>
              <a:t>Στα ελληνικά, το ερωτηματικό γράφεται έτσι: ;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61D0DBD-87DA-4C00-B6D2-3CD42374C2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9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4BD7290-ACCE-408C-AB71-0BF428F54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D6C83"/>
                </a:solidFill>
              </a:defRPr>
            </a:pPr>
            <a:r>
              <a:rPr sz="825" b="0">
                <a:solidFill>
                  <a:srgbClr val="5D6C83"/>
                </a:solidFill>
              </a:rPr>
              <a:t>Α΄ Γυμνασίου · Νεοελληνική Γλώσσα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0675B40-4240-4C25-B279-D21B389A3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6553200"/>
            <a:ext cx="647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2F80ED"/>
                </a:solidFill>
              </a:defRPr>
            </a:pPr>
            <a:r>
              <a:rPr sz="900" b="1">
                <a:solidFill>
                  <a:srgbClr val="2F80ED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290355029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9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31AED03-4A7E-4AB5-9798-50832F644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F80ED"/>
                </a:solidFill>
              </a:defRPr>
            </a:pPr>
            <a:r>
              <a:rPr sz="1050" b="1">
                <a:solidFill>
                  <a:srgbClr val="2F80ED"/>
                </a:solidFill>
              </a:rPr>
              <a:t>ΦΑΚΟΣ 3: ΚΑΤΑΦΑΣΗ Ή ΑΡΝΗΣΗ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DB81B8D-0FDB-4C1B-AC89-7DDEF4904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5727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152746"/>
                </a:solidFill>
              </a:defRPr>
            </a:pPr>
            <a:r>
              <a:rPr sz="2925" b="1">
                <a:solidFill>
                  <a:srgbClr val="152746"/>
                </a:solidFill>
              </a:rPr>
              <a:t>Οι αρνητικές προτάσεις ενεργοποιούν το «δεν» ή το «μη(ν)»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1270F64-E89B-480F-A441-B57A36E9B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85925"/>
            <a:ext cx="590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C83"/>
                </a:solidFill>
              </a:defRPr>
            </a:pPr>
            <a:r>
              <a:rPr sz="1350" b="0">
                <a:solidFill>
                  <a:srgbClr val="5D6C83"/>
                </a:solidFill>
              </a:rPr>
              <a:t>Οι υπόλοιπες χαρακτηρίζονται καταφατικές.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249d40dc2f44813"/>
          <a:srcRect xmlns:a="http://schemas.openxmlformats.org/drawingml/2006/main" l="0" t="543" r="0" b="54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762125"/>
            <a:ext cx="4381500" cy="4333875"/>
          </a:xfrm>
          <a:prstGeom xmlns:a="http://schemas.openxmlformats.org/drawingml/2006/main" prst="roundRect">
            <a:avLst>
              <a:gd name="adj" fmla="val 6154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BA7079D-C747-4085-A081-7DD04EDBD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133600"/>
            <a:ext cx="1809750" cy="3619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7B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84E86DE-F224-4B02-9552-86177D7C3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200275"/>
            <a:ext cx="1657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ΑΡΝΗΤΙΚΗ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932EC4B-0D28-4474-8DD3-6A2967B76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647950"/>
            <a:ext cx="5619750" cy="838200"/>
          </a:xfrm>
          <a:prstGeom xmlns:a="http://schemas.openxmlformats.org/drawingml/2006/main" prst="roundRect">
            <a:avLst>
              <a:gd name="adj" fmla="val 2272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9E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4E393B7-0C4B-4A71-8043-4272017F5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" y="2886075"/>
            <a:ext cx="5095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1C2C48"/>
                </a:solidFill>
              </a:defRPr>
            </a:pPr>
            <a:r>
              <a:rPr sz="2025" b="1">
                <a:solidFill>
                  <a:srgbClr val="1C2C48"/>
                </a:solidFill>
              </a:rPr>
              <a:t>Δεν θέλω να φάω μπάμιες.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6FAE733-AE79-4AD8-BC98-F1B811FE0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714750"/>
            <a:ext cx="5619750" cy="838200"/>
          </a:xfrm>
          <a:prstGeom xmlns:a="http://schemas.openxmlformats.org/drawingml/2006/main" prst="roundRect">
            <a:avLst>
              <a:gd name="adj" fmla="val 2272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9E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1F248E5-A887-40EE-9526-FFCA158E9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" y="3952875"/>
            <a:ext cx="5143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C2C48"/>
                </a:solidFill>
              </a:defRPr>
            </a:pPr>
            <a:r>
              <a:rPr sz="1875" b="1">
                <a:solidFill>
                  <a:srgbClr val="1C2C48"/>
                </a:solidFill>
              </a:rPr>
              <a:t>Μην τολμήσεις να το κάνεις αυτό.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CE24299-39C2-424A-B34C-FA00010B3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933950"/>
            <a:ext cx="2000250" cy="3619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4D8A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62E1E6D-F1CD-406B-9D9F-C39B42F2E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000625"/>
            <a:ext cx="1847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52746"/>
                </a:solidFill>
              </a:defRPr>
            </a:pPr>
            <a:r>
              <a:rPr sz="1125" b="1">
                <a:solidFill>
                  <a:srgbClr val="152746"/>
                </a:solidFill>
              </a:rPr>
              <a:t>ΚΑΤΑΦΑΤΙΚΗ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F7339D6-C005-4CB3-956D-0FD097C3F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4972050"/>
            <a:ext cx="33813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52746"/>
                </a:solidFill>
              </a:defRPr>
            </a:pPr>
            <a:r>
              <a:rPr sz="1575" b="1">
                <a:solidFill>
                  <a:srgbClr val="152746"/>
                </a:solidFill>
              </a:rPr>
              <a:t>«Θέλω να φάω πατάτες.»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BD1E833-7888-4885-BD85-4DCA893C3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5562600"/>
            <a:ext cx="3714750" cy="514350"/>
          </a:xfrm>
          <a:prstGeom xmlns:a="http://schemas.openxmlformats.org/drawingml/2006/main" prst="roundRect">
            <a:avLst>
              <a:gd name="adj" fmla="val 29630"/>
            </a:avLst>
          </a:prstGeom>
          <a:solidFill xmlns:a="http://schemas.openxmlformats.org/drawingml/2006/main">
            <a:srgbClr val="FFD9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3C00F51-E535-4A91-9DB5-B4194C24E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5695950"/>
            <a:ext cx="3333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52746"/>
                </a:solidFill>
              </a:defRPr>
            </a:pPr>
            <a:r>
              <a:rPr sz="1350" b="1">
                <a:solidFill>
                  <a:srgbClr val="152746"/>
                </a:solidFill>
              </a:rPr>
              <a:t>Οι μπάμιες απορρίφθηκαν!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83834E6-D123-405D-9245-FCCB1B6F3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9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CD73119-B52C-44F9-A277-CFFD49A52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D6C83"/>
                </a:solidFill>
              </a:defRPr>
            </a:pPr>
            <a:r>
              <a:rPr sz="825" b="0">
                <a:solidFill>
                  <a:srgbClr val="5D6C83"/>
                </a:solidFill>
              </a:rPr>
              <a:t>Α΄ Γυμνασίου · Νεοελληνική Γλώσσα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355F53B-E0C5-4D7E-BABF-81AB18594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6553200"/>
            <a:ext cx="647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2F80ED"/>
                </a:solidFill>
              </a:defRPr>
            </a:pPr>
            <a:r>
              <a:rPr sz="900" b="1">
                <a:solidFill>
                  <a:srgbClr val="2F80ED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242624286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B4A394B-3A9A-498F-A07B-4DA892F7D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F80ED"/>
                </a:solidFill>
              </a:defRPr>
            </a:pPr>
            <a:r>
              <a:rPr sz="1050" b="1">
                <a:solidFill>
                  <a:srgbClr val="2F80ED"/>
                </a:solidFill>
              </a:rPr>
              <a:t>ΤΟ ΜΕΓΆΛΟ ΜΥΣΤΙΚΌ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1E7436A-CEBF-49FC-A0F4-EB26F4632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572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152746"/>
                </a:solidFill>
              </a:defRPr>
            </a:pPr>
            <a:r>
              <a:rPr sz="2925" b="1">
                <a:solidFill>
                  <a:srgbClr val="152746"/>
                </a:solidFill>
              </a:rPr>
              <a:t>Μία πρόταση μπορεί να πάρει πολλά ταμπελάκια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A630A9E-7516-41FF-AE0A-0008038B9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52550"/>
            <a:ext cx="1028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D6C83"/>
                </a:solidFill>
              </a:defRPr>
            </a:pPr>
            <a:r>
              <a:rPr sz="1500" b="0">
                <a:solidFill>
                  <a:srgbClr val="5D6C83"/>
                </a:solidFill>
              </a:rPr>
              <a:t>Δεν μπερδευόμαστε: κάθε ταμπελάκι απαντά σε διαφορετική ερώτηση.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E27F28F-2C96-443C-8C23-1D5539A21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38375"/>
            <a:ext cx="41433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C2C48"/>
                </a:solidFill>
              </a:defRPr>
            </a:pPr>
            <a:r>
              <a:rPr sz="1950" b="1">
                <a:solidFill>
                  <a:srgbClr val="1C2C48"/>
                </a:solidFill>
              </a:rPr>
              <a:t>Η Μαρία βλέπει αγώνα.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5910A3A-CC54-4CBB-9604-C1305ED79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2190750"/>
            <a:ext cx="1857375" cy="3619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F80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2CF1D0E-1C12-4B34-9EBC-D6D6EBF3C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72075" y="2257425"/>
            <a:ext cx="17049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ΑΠΛΗ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FDA6413-2AEB-4107-B6E4-5818E1E44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2190750"/>
            <a:ext cx="1857375" cy="3619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A75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D25FDBA-711A-4092-A965-FEF86C6023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257425"/>
            <a:ext cx="17049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ΑΠΟΦΑΝΤΙΚΗ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5E022BE-9FB5-48F5-BE0E-455EFFF1A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2190750"/>
            <a:ext cx="1857375" cy="3619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7B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E0DE8B7-7C5D-40EC-AE7C-DA1645276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67825" y="2257425"/>
            <a:ext cx="17049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ΚΑΤΑΦΑΤΙΚΗ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1798126-8960-4AE2-97CD-583511AEA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52750"/>
            <a:ext cx="10572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9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B20D1A8-92F9-4716-A386-72AFC8445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476625"/>
            <a:ext cx="41433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C2C48"/>
                </a:solidFill>
              </a:defRPr>
            </a:pPr>
            <a:r>
              <a:rPr sz="1950" b="1">
                <a:solidFill>
                  <a:srgbClr val="1C2C48"/>
                </a:solidFill>
              </a:rPr>
              <a:t>Τι υπέροχη μέρα!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A64119B-1F58-4748-950B-7FFE6FB6B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3429000"/>
            <a:ext cx="1857375" cy="3619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F80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54606E3-87F4-4F9C-9867-BFC9181CF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72075" y="3495675"/>
            <a:ext cx="17049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ΕΛΛΕΙΠΤΙΚΗ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F3FD874-538F-4BAA-956B-705671B7C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3429000"/>
            <a:ext cx="1857375" cy="3619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A75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5784E97-D009-44BC-BF92-6A38C2F0B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3495675"/>
            <a:ext cx="17049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ΕΠΙΦΩΝΗΜΑΤΙΚΗ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14B989A-1A2C-4620-92EB-BBDE8345A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3429000"/>
            <a:ext cx="1857375" cy="3619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7B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4A02173-635E-46FC-9BB9-552B236E2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67825" y="3495675"/>
            <a:ext cx="17049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ΚΑΤΑΦΑΤΙΚΗ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822922A-503D-4D0A-B5CA-FB3AEC3E4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191000"/>
            <a:ext cx="10572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9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74CB709-4216-4418-B835-CAE0E3660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714875"/>
            <a:ext cx="41433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C2C48"/>
                </a:solidFill>
              </a:defRPr>
            </a:pPr>
            <a:r>
              <a:rPr sz="1950" b="1">
                <a:solidFill>
                  <a:srgbClr val="1C2C48"/>
                </a:solidFill>
              </a:rPr>
              <a:t>Δεν γράφει ο Νίκος;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4210546-272F-4C0D-B306-DD35776B8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4667250"/>
            <a:ext cx="1857375" cy="3619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F80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05580EE-BADF-469E-975C-8773022E9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72075" y="4733925"/>
            <a:ext cx="17049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ΑΠΛΗ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84FF7A6-8896-4C16-9813-92C29CDBA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4667250"/>
            <a:ext cx="1857375" cy="3619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A75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4C2F429-A9FB-4D4E-904D-1D612011D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4733925"/>
            <a:ext cx="17049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ΕΡΩΤΗΜΑΤΙΚΗ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8C83C76-7996-464F-A076-5920E92B8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4667250"/>
            <a:ext cx="1857375" cy="3619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7B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6F34878-8EE4-4831-9FCD-05A6CB7B9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67825" y="4733925"/>
            <a:ext cx="17049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ΑΡΝΗΤΙΚΗ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1870A98-5038-4BD0-9D82-2842E8FA5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429250"/>
            <a:ext cx="10572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9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EFF9269-2ABF-427C-9257-D16F0D6B1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5857875"/>
            <a:ext cx="7810500" cy="419100"/>
          </a:xfrm>
          <a:prstGeom xmlns:a="http://schemas.openxmlformats.org/drawingml/2006/main" prst="roundRect">
            <a:avLst>
              <a:gd name="adj" fmla="val 31818"/>
            </a:avLst>
          </a:prstGeom>
          <a:solidFill xmlns:a="http://schemas.openxmlformats.org/drawingml/2006/main">
            <a:srgbClr val="E7F7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F584006-EFB2-474B-A19E-71044DA6C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5953125"/>
            <a:ext cx="7334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2F80ED"/>
                </a:solidFill>
              </a:defRPr>
            </a:pPr>
            <a:r>
              <a:rPr sz="1575" b="1">
                <a:solidFill>
                  <a:srgbClr val="2F80ED"/>
                </a:solidFill>
              </a:rPr>
              <a:t>Δομή ≠ σκοπός ≠ κατάφαση/άρνηση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18BD74D-9DDC-4632-B915-E8B3A1C04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9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69FA65B-69C9-4A1B-8D3D-CE2739EE8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D6C83"/>
                </a:solidFill>
              </a:defRPr>
            </a:pPr>
            <a:r>
              <a:rPr sz="825" b="0">
                <a:solidFill>
                  <a:srgbClr val="5D6C83"/>
                </a:solidFill>
              </a:rPr>
              <a:t>Α΄ Γυμνασίου · Νεοελληνική Γλώσσα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8120423-4396-4268-83B1-E88DA4D6E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6553200"/>
            <a:ext cx="647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2F80ED"/>
                </a:solidFill>
              </a:defRPr>
            </a:pPr>
            <a:r>
              <a:rPr sz="900" b="1">
                <a:solidFill>
                  <a:srgbClr val="2F80ED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246930840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E7F7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721A48B-6CEF-4887-B21A-C40BB4534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F80ED"/>
                </a:solidFill>
              </a:defRPr>
            </a:pPr>
            <a:r>
              <a:rPr sz="1050" b="1">
                <a:solidFill>
                  <a:srgbClr val="2F80ED"/>
                </a:solidFill>
              </a:rPr>
              <a:t>ΤΕΛΙΚΉ ΔΡΑΣΤΗΡΙΌΤΗΤΑ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0662CC8-BC8E-4735-AA10-B65BB9BDE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572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152746"/>
                </a:solidFill>
              </a:defRPr>
            </a:pPr>
            <a:r>
              <a:rPr sz="2925" b="1">
                <a:solidFill>
                  <a:srgbClr val="152746"/>
                </a:solidFill>
              </a:rPr>
              <a:t>Τρία κριτήρια, μία απάντηση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58CE236-0419-48FD-A6AC-193BDB1A0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52550"/>
            <a:ext cx="1028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D6C83"/>
                </a:solidFill>
              </a:defRPr>
            </a:pPr>
            <a:r>
              <a:rPr sz="1500" b="0">
                <a:solidFill>
                  <a:srgbClr val="5D6C83"/>
                </a:solidFill>
              </a:rPr>
              <a:t>Για κάθε πρόταση βρες: δομή · σκοπό · κατάφαση ή άρνηση.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74153F7-3E2D-483D-BBDE-6A4624ACF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47875"/>
            <a:ext cx="10810875" cy="695325"/>
          </a:xfrm>
          <a:prstGeom xmlns:a="http://schemas.openxmlformats.org/drawingml/2006/main" prst="roundRect">
            <a:avLst>
              <a:gd name="adj" fmla="val 2602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9EA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8C854A1-4ADD-4685-B1D9-4C8013E6C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162175"/>
            <a:ext cx="476250" cy="476250"/>
          </a:xfrm>
          <a:prstGeom xmlns:a="http://schemas.openxmlformats.org/drawingml/2006/main" prst="roundRect">
            <a:avLst>
              <a:gd name="adj" fmla="val 28000"/>
            </a:avLst>
          </a:prstGeom>
          <a:solidFill xmlns:a="http://schemas.openxmlformats.org/drawingml/2006/main">
            <a:srgbClr val="2F80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3FE0E95-CCA9-4860-89D3-53E48C5F3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257425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0B1FA4C-B712-4F88-86F9-93299A424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2209800"/>
            <a:ext cx="7524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C2C48"/>
                </a:solidFill>
              </a:defRPr>
            </a:pPr>
            <a:r>
              <a:rPr sz="1650" b="1">
                <a:solidFill>
                  <a:srgbClr val="1C2C48"/>
                </a:solidFill>
              </a:rPr>
              <a:t>Η Άννα έγραψε μια εξαιρετικά αστεία ιστορία.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EAA5FC4-10C1-4C43-961D-595411F83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2266950"/>
            <a:ext cx="20478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1">
                <a:solidFill>
                  <a:srgbClr val="5D6C83"/>
                </a:solidFill>
              </a:defRPr>
            </a:pPr>
            <a:r>
              <a:rPr sz="1125" b="1">
                <a:solidFill>
                  <a:srgbClr val="5D6C83"/>
                </a:solidFill>
              </a:rPr>
              <a:t>δομή · σκοπός · ±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129D81A-3D7B-48A7-BA03-0B17E42E3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52750"/>
            <a:ext cx="10810875" cy="695325"/>
          </a:xfrm>
          <a:prstGeom xmlns:a="http://schemas.openxmlformats.org/drawingml/2006/main" prst="roundRect">
            <a:avLst>
              <a:gd name="adj" fmla="val 2602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9E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345BF3E-7C3A-4B55-92EB-8DE00B2D1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067050"/>
            <a:ext cx="476250" cy="476250"/>
          </a:xfrm>
          <a:prstGeom xmlns:a="http://schemas.openxmlformats.org/drawingml/2006/main" prst="roundRect">
            <a:avLst>
              <a:gd name="adj" fmla="val 28000"/>
            </a:avLst>
          </a:prstGeom>
          <a:solidFill xmlns:a="http://schemas.openxmlformats.org/drawingml/2006/main">
            <a:srgbClr val="8A75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7A73532-CFF2-415B-B117-7446E3FA4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16230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Β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679399A-29E2-476D-BD14-E8852FB5E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3114675"/>
            <a:ext cx="7524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C2C48"/>
                </a:solidFill>
              </a:defRPr>
            </a:pPr>
            <a:r>
              <a:rPr sz="1875" b="1">
                <a:solidFill>
                  <a:srgbClr val="1C2C48"/>
                </a:solidFill>
              </a:rPr>
              <a:t>Πού είναι η τσάντα;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73D5C1C-0412-4F1E-A2FD-561F203AB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3171825"/>
            <a:ext cx="20478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1">
                <a:solidFill>
                  <a:srgbClr val="5D6C83"/>
                </a:solidFill>
              </a:defRPr>
            </a:pPr>
            <a:r>
              <a:rPr sz="1125" b="1">
                <a:solidFill>
                  <a:srgbClr val="5D6C83"/>
                </a:solidFill>
              </a:rPr>
              <a:t>δομή · σκοπός · ±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926D36A-1FAE-4E39-8B68-15A8E8A26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57625"/>
            <a:ext cx="10810875" cy="695325"/>
          </a:xfrm>
          <a:prstGeom xmlns:a="http://schemas.openxmlformats.org/drawingml/2006/main" prst="roundRect">
            <a:avLst>
              <a:gd name="adj" fmla="val 2602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9E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1EBAC7E-C76A-4D1E-B15F-95BC9744B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971925"/>
            <a:ext cx="476250" cy="476250"/>
          </a:xfrm>
          <a:prstGeom xmlns:a="http://schemas.openxmlformats.org/drawingml/2006/main" prst="roundRect">
            <a:avLst>
              <a:gd name="adj" fmla="val 28000"/>
            </a:avLst>
          </a:prstGeom>
          <a:solidFill xmlns:a="http://schemas.openxmlformats.org/drawingml/2006/main">
            <a:srgbClr val="2F80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CB1ABD0-6EF5-4F58-B9B3-A64231024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067175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Γ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9A04B54-55BA-453F-A60D-44A0F9581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4019550"/>
            <a:ext cx="7524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C2C48"/>
                </a:solidFill>
              </a:defRPr>
            </a:pPr>
            <a:r>
              <a:rPr sz="1875" b="1">
                <a:solidFill>
                  <a:srgbClr val="1C2C48"/>
                </a:solidFill>
              </a:rPr>
              <a:t>Τι καταπληκτικός αγώνας!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370029A-1D8A-47EF-B4F3-A98584A1A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4076700"/>
            <a:ext cx="20478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1">
                <a:solidFill>
                  <a:srgbClr val="5D6C83"/>
                </a:solidFill>
              </a:defRPr>
            </a:pPr>
            <a:r>
              <a:rPr sz="1125" b="1">
                <a:solidFill>
                  <a:srgbClr val="5D6C83"/>
                </a:solidFill>
              </a:rPr>
              <a:t>δομή · σκοπός · ±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8519820-F8A4-49E1-8B3A-EF895766D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62500"/>
            <a:ext cx="10810875" cy="695325"/>
          </a:xfrm>
          <a:prstGeom xmlns:a="http://schemas.openxmlformats.org/drawingml/2006/main" prst="roundRect">
            <a:avLst>
              <a:gd name="adj" fmla="val 2602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9EA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F35BE63-D2C3-4907-A5A2-02BCBA0C1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876800"/>
            <a:ext cx="476250" cy="476250"/>
          </a:xfrm>
          <a:prstGeom xmlns:a="http://schemas.openxmlformats.org/drawingml/2006/main" prst="roundRect">
            <a:avLst>
              <a:gd name="adj" fmla="val 28000"/>
            </a:avLst>
          </a:prstGeom>
          <a:solidFill xmlns:a="http://schemas.openxmlformats.org/drawingml/2006/main">
            <a:srgbClr val="8A75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619CF3E-81F9-4C3C-88C1-2EF74353A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97205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Δ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844448F-4D4E-4147-B267-D628B8187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4924425"/>
            <a:ext cx="7524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C2C48"/>
                </a:solidFill>
              </a:defRPr>
            </a:pPr>
            <a:r>
              <a:rPr sz="1875" b="1">
                <a:solidFill>
                  <a:srgbClr val="1C2C48"/>
                </a:solidFill>
              </a:rPr>
              <a:t>Οι μαθητές δεν ανοίγουν τα βιβλία.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1DE9140-2F51-4A9D-B572-C541050E6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4981575"/>
            <a:ext cx="20478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1">
                <a:solidFill>
                  <a:srgbClr val="5D6C83"/>
                </a:solidFill>
              </a:defRPr>
            </a:pPr>
            <a:r>
              <a:rPr sz="1125" b="1">
                <a:solidFill>
                  <a:srgbClr val="5D6C83"/>
                </a:solidFill>
              </a:rPr>
              <a:t>δομή · σκοπός · ±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286B88E-F498-47B1-A954-5E96DCF83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5857875"/>
            <a:ext cx="6096000" cy="438150"/>
          </a:xfrm>
          <a:prstGeom xmlns:a="http://schemas.openxmlformats.org/drawingml/2006/main" prst="roundRect">
            <a:avLst>
              <a:gd name="adj" fmla="val 32609"/>
            </a:avLst>
          </a:prstGeom>
          <a:solidFill xmlns:a="http://schemas.openxmlformats.org/drawingml/2006/main">
            <a:srgbClr val="1527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24B51DF-5016-44CB-966E-68139DE91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5962650"/>
            <a:ext cx="5619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Ένας επιπλέον πόντος για σωστή αιτιολόγηση.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9C81E3F-8CFF-4370-868C-EDEDA9230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9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DAE9BF0-DBB4-4219-B10B-D0CCC6C76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D6C83"/>
                </a:solidFill>
              </a:defRPr>
            </a:pPr>
            <a:r>
              <a:rPr sz="825" b="0">
                <a:solidFill>
                  <a:srgbClr val="5D6C83"/>
                </a:solidFill>
              </a:rPr>
              <a:t>Α΄ Γυμνασίου · Νεοελληνική Γλώσσα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6D65BF0-7D6A-48B4-A47B-180AAB401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6553200"/>
            <a:ext cx="647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2F80ED"/>
                </a:solidFill>
              </a:defRPr>
            </a:pPr>
            <a:r>
              <a:rPr sz="900" b="1">
                <a:solidFill>
                  <a:srgbClr val="2F80ED"/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333822503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E7F7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70499417-4E07-45E3-839A-2FEB0A3D1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F80ED"/>
                </a:solidFill>
              </a:defRPr>
            </a:pPr>
            <a:r>
              <a:rPr sz="1050" b="1">
                <a:solidFill>
                  <a:srgbClr val="2F80ED"/>
                </a:solidFill>
              </a:rPr>
              <a:t>ΑΠΑΝΤΉΣΕΙΣ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C99B3EE-C488-4883-AE0C-8B78823A5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572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152746"/>
                </a:solidFill>
              </a:defRPr>
            </a:pPr>
            <a:r>
              <a:rPr sz="2925" b="1">
                <a:solidFill>
                  <a:srgbClr val="152746"/>
                </a:solidFill>
              </a:rPr>
              <a:t>Τρεις φακοί για κάθε πρόταση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5761AD7-6884-4D1E-9D4F-8721E01DD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52550"/>
            <a:ext cx="1028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D6C83"/>
                </a:solidFill>
              </a:defRPr>
            </a:pPr>
            <a:r>
              <a:rPr sz="1500" b="0">
                <a:solidFill>
                  <a:srgbClr val="5D6C83"/>
                </a:solidFill>
              </a:rPr>
              <a:t>Κάθε χαρακτηρισμός απαντά σε διαφορετική ερώτηση.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D749041-F158-4000-BA64-D7EA0028B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10820400" cy="8001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9EA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F267D39-03FB-4700-851A-D3446CA43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114550"/>
            <a:ext cx="476250" cy="476250"/>
          </a:xfrm>
          <a:prstGeom xmlns:a="http://schemas.openxmlformats.org/drawingml/2006/main" prst="roundRect">
            <a:avLst>
              <a:gd name="adj" fmla="val 28000"/>
            </a:avLst>
          </a:prstGeom>
          <a:solidFill xmlns:a="http://schemas.openxmlformats.org/drawingml/2006/main">
            <a:srgbClr val="2F80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C1A3605-A011-42FA-876F-2ECBAE7A0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20980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BA67052-7DB0-4679-B00D-B238622B8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2076450"/>
            <a:ext cx="3333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C2C48"/>
                </a:solidFill>
              </a:defRPr>
            </a:pPr>
            <a:r>
              <a:rPr sz="1275" b="1">
                <a:solidFill>
                  <a:srgbClr val="1C2C48"/>
                </a:solidFill>
              </a:rPr>
              <a:t>Η Άννα έγραψε μια εξαιρετικά αστεία ιστορία.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44C5871-5C3E-47BD-8874-0491DA2F1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2419350"/>
            <a:ext cx="3333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D6C83"/>
                </a:solidFill>
              </a:defRPr>
            </a:pPr>
            <a:r>
              <a:rPr sz="1050" b="0">
                <a:solidFill>
                  <a:srgbClr val="5D6C83"/>
                </a:solidFill>
              </a:rPr>
              <a:t>πρόσθετες πληροφορίες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5434986-7718-4752-A783-8AFCFF83C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2171700"/>
            <a:ext cx="1857375" cy="3619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F80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DD88BFC-9064-4E99-8A54-09DE92039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6825" y="2238375"/>
            <a:ext cx="17049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ΕΠΑΥΞΗΜΕΝΗ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5CBCFF4-CF63-4BFE-AB42-4851EC176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171700"/>
            <a:ext cx="1857375" cy="3619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A75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83B7420-0317-44E1-967C-45FE9C8C2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2325" y="2238375"/>
            <a:ext cx="17049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ΑΠΟΦΑΝΤΙΚΗ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E8462E3-D532-43CC-9228-35843E8E4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2171700"/>
            <a:ext cx="1857375" cy="3619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7B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B17B7DD-FA34-4C7F-A392-4FC463C00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67825" y="2238375"/>
            <a:ext cx="17049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ΚΑΤΑΦΑΤΙΚΗ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BF5E912-9AF2-44EF-BB4D-5F1568B20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24175"/>
            <a:ext cx="10820400" cy="8001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9EA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8EA99CB-0C7D-4E01-9800-CB944413F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086100"/>
            <a:ext cx="476250" cy="476250"/>
          </a:xfrm>
          <a:prstGeom xmlns:a="http://schemas.openxmlformats.org/drawingml/2006/main" prst="roundRect">
            <a:avLst>
              <a:gd name="adj" fmla="val 28000"/>
            </a:avLst>
          </a:prstGeom>
          <a:solidFill xmlns:a="http://schemas.openxmlformats.org/drawingml/2006/main">
            <a:srgbClr val="8A75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AEF3C56-0758-478D-8D58-FDE78E473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18135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Β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5FDB990-21B9-4961-9095-90DECFA5A9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048000"/>
            <a:ext cx="3333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C2C48"/>
                </a:solidFill>
              </a:defRPr>
            </a:pPr>
            <a:r>
              <a:rPr sz="1575" b="1">
                <a:solidFill>
                  <a:srgbClr val="1C2C48"/>
                </a:solidFill>
              </a:rPr>
              <a:t>Πού είναι η τσάντα;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B53F691-5F14-43D8-9E2E-EAAC0BFE0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390900"/>
            <a:ext cx="3333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D6C83"/>
                </a:solidFill>
              </a:defRPr>
            </a:pPr>
            <a:r>
              <a:rPr sz="1050" b="0">
                <a:solidFill>
                  <a:srgbClr val="5D6C83"/>
                </a:solidFill>
              </a:rPr>
              <a:t>ζητά πληροφορία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1795A15-84A6-4BBE-A886-AA9F19BA1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3143250"/>
            <a:ext cx="1857375" cy="3619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F80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00F3206-34E0-42DE-8B58-32359CF98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6825" y="3209925"/>
            <a:ext cx="17049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ΑΠΛΗ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F97678B-4852-45F3-B764-CDA7D51F9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3143250"/>
            <a:ext cx="1857375" cy="3619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A75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6BBF2CC-E58B-432F-9A3F-372748A35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2325" y="3209925"/>
            <a:ext cx="17049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ΕΡΩΤΗΜΑΤΙΚΗ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EFEDDB6-A321-49DF-979F-F1E16C642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3143250"/>
            <a:ext cx="1857375" cy="3619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7B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FCF1514-7824-476C-959D-03B990194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67825" y="3209925"/>
            <a:ext cx="17049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ΚΑΤΑΦΑΤΙΚΗ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0A35D2F-686C-4A83-93DA-F2ED7555E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95725"/>
            <a:ext cx="10820400" cy="8001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9EA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8AFEF23-0D39-4283-A73A-A853BE188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057650"/>
            <a:ext cx="476250" cy="476250"/>
          </a:xfrm>
          <a:prstGeom xmlns:a="http://schemas.openxmlformats.org/drawingml/2006/main" prst="roundRect">
            <a:avLst>
              <a:gd name="adj" fmla="val 28000"/>
            </a:avLst>
          </a:prstGeom>
          <a:solidFill xmlns:a="http://schemas.openxmlformats.org/drawingml/2006/main">
            <a:srgbClr val="2F80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F56C7D8-5B5C-4426-92FE-D573EFE37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15290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Γ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545E977-06F1-4CB3-A03F-17A27CC7A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019550"/>
            <a:ext cx="3333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C2C48"/>
                </a:solidFill>
              </a:defRPr>
            </a:pPr>
            <a:r>
              <a:rPr sz="1575" b="1">
                <a:solidFill>
                  <a:srgbClr val="1C2C48"/>
                </a:solidFill>
              </a:rPr>
              <a:t>Τι καταπληκτικός αγώνας!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F045713-97AA-4CD0-BC51-E931316E1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362450"/>
            <a:ext cx="3333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D6C83"/>
                </a:solidFill>
              </a:defRPr>
            </a:pPr>
            <a:r>
              <a:rPr sz="1050" b="0">
                <a:solidFill>
                  <a:srgbClr val="5D6C83"/>
                </a:solidFill>
              </a:rPr>
              <a:t>λείπει ρήμα · εκφράζει θαυμασμό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054BAF2-AA1F-4C40-8CA7-278DF4883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4114800"/>
            <a:ext cx="1857375" cy="3619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F80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66627AF-E7B9-42F1-9FB7-A813F7023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6825" y="4181475"/>
            <a:ext cx="17049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ΕΛΛΕΙΠΤΙΚΗ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A6589A4-8880-4093-908D-021A9A8D8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4114800"/>
            <a:ext cx="1857375" cy="3619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A75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C43E1C2-F339-4C20-B32C-EB596E505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2325" y="4181475"/>
            <a:ext cx="17049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ΕΠΙΦΩΝΗΜΑΤΙΚΗ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26E28E9-43AB-4C05-AD1A-1241A7F9E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4114800"/>
            <a:ext cx="1857375" cy="3619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7B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4C56C6F6-5B90-4DFB-968E-230ECC196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67825" y="4181475"/>
            <a:ext cx="17049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ΚΑΤΑΦΑΤΙΚΗ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872F9F05-AB6A-4010-BD8A-F15323521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67275"/>
            <a:ext cx="10820400" cy="8001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9EA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5A36F634-3AC0-4EB7-85DA-DEAB68EF9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029200"/>
            <a:ext cx="476250" cy="476250"/>
          </a:xfrm>
          <a:prstGeom xmlns:a="http://schemas.openxmlformats.org/drawingml/2006/main" prst="roundRect">
            <a:avLst>
              <a:gd name="adj" fmla="val 28000"/>
            </a:avLst>
          </a:prstGeom>
          <a:solidFill xmlns:a="http://schemas.openxmlformats.org/drawingml/2006/main">
            <a:srgbClr val="8A75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E26535B8-1B63-4D4A-8EA6-6C423BD3E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12445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Δ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CEEF8D1-B858-4B93-8673-5F482B0C5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991100"/>
            <a:ext cx="3333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C2C48"/>
                </a:solidFill>
              </a:defRPr>
            </a:pPr>
            <a:r>
              <a:rPr sz="1275" b="1">
                <a:solidFill>
                  <a:srgbClr val="1C2C48"/>
                </a:solidFill>
              </a:rPr>
              <a:t>Οι μαθητές δεν ανοίγουν τα βιβλία.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F9DBC93D-2922-464E-B089-F9908A71B0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334000"/>
            <a:ext cx="3333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D6C83"/>
                </a:solidFill>
              </a:defRPr>
            </a:pPr>
            <a:r>
              <a:rPr sz="1050" b="0">
                <a:solidFill>
                  <a:srgbClr val="5D6C83"/>
                </a:solidFill>
              </a:rPr>
              <a:t>περιέχει το «δεν»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75CB3BBD-DC7B-4DFF-8AF1-06D43F5EE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5086350"/>
            <a:ext cx="1857375" cy="3619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F80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97A28864-B618-42B2-8874-63D17CFC7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6825" y="5153025"/>
            <a:ext cx="17049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ΑΠΛΗ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4DE0A690-37A0-43B8-BB3E-63FA4B0E0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5086350"/>
            <a:ext cx="1857375" cy="3619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A75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1703B97D-36AB-43A4-9AB5-D890D4117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2325" y="5153025"/>
            <a:ext cx="17049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ΑΠΟΦΑΝΤΙΚΗ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604317FF-6C4B-44E8-B594-3F325ADB1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5086350"/>
            <a:ext cx="1857375" cy="3619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7B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8CCF754D-1363-466C-BD30-FA04779A9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67825" y="5153025"/>
            <a:ext cx="17049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ΑΡΝΗΤΙΚΗ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2D5B2B45-2BDB-4A0A-BDA6-67D3C9AC2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6000750"/>
            <a:ext cx="6762750" cy="381000"/>
          </a:xfrm>
          <a:prstGeom xmlns:a="http://schemas.openxmlformats.org/drawingml/2006/main" prst="roundRect">
            <a:avLst>
              <a:gd name="adj" fmla="val 35000"/>
            </a:avLst>
          </a:prstGeom>
          <a:solidFill xmlns:a="http://schemas.openxmlformats.org/drawingml/2006/main">
            <a:srgbClr val="1527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10B9010A-7455-4E2F-9002-8E837EDB7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6086475"/>
            <a:ext cx="628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Δομή · σκοπός · κατάφαση ή άρνηση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BF587E33-31B7-425B-9758-762AC66BD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9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3EC74E19-ED4C-4C1D-95E0-4E43A2E0DD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D6C83"/>
                </a:solidFill>
              </a:defRPr>
            </a:pPr>
            <a:r>
              <a:rPr sz="825" b="0">
                <a:solidFill>
                  <a:srgbClr val="5D6C83"/>
                </a:solidFill>
              </a:rPr>
              <a:t>Α΄ Γυμνασίου · Απαντήσεις τελικής δραστηριότητας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17B5722C-20C8-4329-8111-8F84BA5A4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6553200"/>
            <a:ext cx="647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2F80ED"/>
                </a:solidFill>
              </a:defRPr>
            </a:pPr>
            <a:r>
              <a:rPr sz="900" b="1">
                <a:solidFill>
                  <a:srgbClr val="2F80ED"/>
                </a:solidFill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915553366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15274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E6F7841-8548-4EDA-94C3-8D88DED1B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704850"/>
            <a:ext cx="171450" cy="17145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2F80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E8618B5-B846-440A-B044-3F46075CC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" y="657225"/>
            <a:ext cx="152400" cy="152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FFD9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E82DAF6-8540-40C8-AB6C-938C33E5D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" y="876300"/>
            <a:ext cx="123825" cy="123825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1527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83CE265-189B-47E3-8BE5-F531F772F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647700"/>
            <a:ext cx="295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68D6F4"/>
                </a:solidFill>
              </a:defRPr>
            </a:pPr>
            <a:r>
              <a:rPr sz="1125" b="1">
                <a:solidFill>
                  <a:srgbClr val="68D6F4"/>
                </a:solidFill>
              </a:rPr>
              <a:t>ΟΛΟΚΛΗΡΩΣΗ ΜΑΘΗΜΑΤΟΣ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E078800-9614-45DA-9FE2-ED7D976F8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190625"/>
            <a:ext cx="6858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525" b="1">
                <a:solidFill>
                  <a:srgbClr val="FFFFFF"/>
                </a:solidFill>
              </a:defRPr>
            </a:pPr>
            <a:r>
              <a:rPr sz="3525" b="1">
                <a:solidFill>
                  <a:srgbClr val="FFFFFF"/>
                </a:solidFill>
              </a:rPr>
              <a:t>Τώρα βλέπεις τις προτάσεις</a:t>
            </a:r>
          </a:p>
          <a:p xmlns:a="http://schemas.openxmlformats.org/drawingml/2006/main">
            <a:pPr algn="l">
              <a:defRPr sz="3525" b="1">
                <a:solidFill>
                  <a:srgbClr val="FFFFFF"/>
                </a:solidFill>
              </a:defRPr>
            </a:pPr>
            <a:r>
              <a:rPr sz="3525" b="1">
                <a:solidFill>
                  <a:srgbClr val="FFFFFF"/>
                </a:solidFill>
              </a:rPr>
              <a:t>με άλλα μάτια.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51401ED-696F-4480-A4A2-B50FAF7B5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743200"/>
            <a:ext cx="2190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F80ED"/>
                </a:solidFill>
              </a:defRPr>
            </a:pPr>
            <a:r>
              <a:rPr sz="1050" b="1">
                <a:solidFill>
                  <a:srgbClr val="2F80ED"/>
                </a:solidFill>
              </a:rPr>
              <a:t>ΔΟΜΗ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C4E992B-02D3-41FD-8047-D1F3BCA4A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705100"/>
            <a:ext cx="6191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απλή · ελλειπτική · επαυξημένη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5FC7D46-F9B6-4898-9C7C-3E9E948875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524250"/>
            <a:ext cx="2190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8A75E8"/>
                </a:solidFill>
              </a:defRPr>
            </a:pPr>
            <a:r>
              <a:rPr sz="1050" b="1">
                <a:solidFill>
                  <a:srgbClr val="8A75E8"/>
                </a:solidFill>
              </a:rPr>
              <a:t>ΣΚΟΠΟΣ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33CF277-1961-4BA3-9947-16B7A2B5E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3486150"/>
            <a:ext cx="6191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αποφαντική · ερωτηματική · προστακτική · επιφωνηματική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59C9863-CE68-4980-A1C6-A35317BCD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305300"/>
            <a:ext cx="2190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7B6B"/>
                </a:solidFill>
              </a:defRPr>
            </a:pPr>
            <a:r>
              <a:rPr sz="1050" b="1">
                <a:solidFill>
                  <a:srgbClr val="FF7B6B"/>
                </a:solidFill>
              </a:rPr>
              <a:t>ΠΟΛΙΚΟΤΗΤΑ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6A96FD5-1B50-42F9-99AB-7684A272D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267200"/>
            <a:ext cx="6191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καταφατική · αρνητική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53943CF-6C3F-4E7F-A56C-0B88B03D9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86375"/>
            <a:ext cx="7524750" cy="895350"/>
          </a:xfrm>
          <a:prstGeom xmlns:a="http://schemas.openxmlformats.org/drawingml/2006/main" prst="roundRect">
            <a:avLst>
              <a:gd name="adj" fmla="val 23404"/>
            </a:avLst>
          </a:prstGeom>
          <a:solidFill xmlns:a="http://schemas.openxmlformats.org/drawingml/2006/main">
            <a:srgbClr val="FFD9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3443153-90B3-4EF9-B1D6-475E162F5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476875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52746"/>
                </a:solidFill>
              </a:defRPr>
            </a:pPr>
            <a:r>
              <a:rPr sz="975" b="1">
                <a:solidFill>
                  <a:srgbClr val="152746"/>
                </a:solidFill>
              </a:rPr>
              <a:t>ΑΣΚΗΣΗ ΕΞΟΔΟΥ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DC16240-4551-4B15-8ECA-73C5C5879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5410200"/>
            <a:ext cx="55721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52746"/>
                </a:solidFill>
              </a:defRPr>
            </a:pPr>
            <a:r>
              <a:rPr sz="1575" b="1">
                <a:solidFill>
                  <a:srgbClr val="152746"/>
                </a:solidFill>
              </a:rPr>
              <a:t>Γράψε μία επαυξημένη, αρνητική και ερωτηματική πρόταση.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2158a18f0ec4550"/>
          <a:stretch xmlns:a="http://schemas.openxmlformats.org/drawingml/2006/main"/>
        </p:blipFill>
        <p:spPr>
          <a:xfrm xmlns:a="http://schemas.openxmlformats.org/drawingml/2006/main">
            <a:off x="8572500" y="2166601"/>
            <a:ext cx="2762250" cy="3001048"/>
          </a:xfrm>
          <a:prstGeom xmlns:a="http://schemas.openxmlformats.org/drawingml/2006/main" prst="rect">
            <a:avLst/>
          </a:prstGeom>
        </p:spPr>
      </p:pic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38F9060-32CA-4587-B3C9-E0ECBB6ED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6057900"/>
            <a:ext cx="2762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68D6F4"/>
                </a:solidFill>
              </a:defRPr>
            </a:pPr>
            <a:r>
              <a:rPr sz="1050" b="1">
                <a:solidFill>
                  <a:srgbClr val="68D6F4"/>
                </a:solidFill>
              </a:rPr>
              <a:t>Μίλα μου γλωσσολογικά!</a:t>
            </a:r>
          </a:p>
        </p:txBody>
      </p:sp>
    </p:spTree>
    <p:extLst>
      <p:ext uri="{BB962C8B-B14F-4D97-AF65-F5344CB8AC3E}">
        <p14:creationId xmlns:p14="http://schemas.microsoft.com/office/powerpoint/2010/main" val="1166550354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15274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AFD3938-808F-4FA0-986C-0A6E03F76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2625" y="333375"/>
            <a:ext cx="8286750" cy="6191250"/>
          </a:xfrm>
          <a:prstGeom xmlns:a="http://schemas.openxmlformats.org/drawingml/2006/main" prst="roundRect">
            <a:avLst>
              <a:gd name="adj" fmla="val 4923"/>
            </a:avLst>
          </a:prstGeom>
          <a:solidFill xmlns:a="http://schemas.openxmlformats.org/drawingml/2006/main">
            <a:srgbClr val="FFD9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8E03FAD-2A2A-4832-9A1C-932936250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76250"/>
            <a:ext cx="8001000" cy="590550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93d0ea9f5474384"/>
          <a:stretch xmlns:a="http://schemas.openxmlformats.org/drawingml/2006/main"/>
        </p:blipFill>
        <p:spPr>
          <a:xfrm xmlns:a="http://schemas.openxmlformats.org/drawingml/2006/main">
            <a:off x="2639347" y="571500"/>
            <a:ext cx="6913306" cy="5715000"/>
          </a:xfrm>
          <a:prstGeom xmlns:a="http://schemas.openxmlformats.org/drawingml/2006/main" prst="roundRect">
            <a:avLst>
              <a:gd name="adj" fmla="val 3000"/>
            </a:avLst>
          </a:prstGeom>
        </p:spPr>
      </p:pic>
    </p:spTree>
    <p:extLst>
      <p:ext uri="{BB962C8B-B14F-4D97-AF65-F5344CB8AC3E}">
        <p14:creationId xmlns:p14="http://schemas.microsoft.com/office/powerpoint/2010/main" val="157976865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BD747E1-2A3D-4168-A424-FAE3ED2A2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F80ED"/>
                </a:solidFill>
              </a:defRPr>
            </a:pPr>
            <a:r>
              <a:rPr sz="1050" b="1">
                <a:solidFill>
                  <a:srgbClr val="2F80ED"/>
                </a:solidFill>
              </a:rPr>
              <a:t>ΤΟ ΣΧΈΔΙΌ ΜΑΣ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7FDABA0-98BC-47DD-AA3B-D16C8B57E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572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152746"/>
                </a:solidFill>
              </a:defRPr>
            </a:pPr>
            <a:r>
              <a:rPr sz="2925" b="1">
                <a:solidFill>
                  <a:srgbClr val="152746"/>
                </a:solidFill>
              </a:rPr>
              <a:t>Τι θα μάθουμε σήμερα;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8D8C410-26CE-4268-979B-3767BE0BC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52550"/>
            <a:ext cx="1028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D6C83"/>
                </a:solidFill>
              </a:defRPr>
            </a:pPr>
            <a:r>
              <a:rPr sz="1500" b="0">
                <a:solidFill>
                  <a:srgbClr val="5D6C83"/>
                </a:solidFill>
              </a:rPr>
              <a:t>Στο τέλος του μαθήματος θα μπορείς να εξετάζεις κάθε πρόταση με τρεις διαφορετικούς φακούς.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832a0c2e5ab4e4a"/>
          <a:srcRect xmlns:a="http://schemas.openxmlformats.org/drawingml/2006/main" l="11274" t="0" r="11274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76950" y="1809750"/>
            <a:ext cx="5505450" cy="4000500"/>
          </a:xfrm>
          <a:prstGeom xmlns:a="http://schemas.openxmlformats.org/drawingml/2006/main" prst="roundRect">
            <a:avLst>
              <a:gd name="adj" fmla="val 6667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326796C-1BA5-4FB9-B437-90B000483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952625"/>
            <a:ext cx="4953000" cy="990600"/>
          </a:xfrm>
          <a:prstGeom xmlns:a="http://schemas.openxmlformats.org/drawingml/2006/main" prst="roundRect">
            <a:avLst>
              <a:gd name="adj" fmla="val 19231"/>
            </a:avLst>
          </a:prstGeom>
          <a:solidFill xmlns:a="http://schemas.openxmlformats.org/drawingml/2006/main">
            <a:srgbClr val="F5F9FD"/>
          </a:solidFill>
          <a:ln xmlns:a="http://schemas.openxmlformats.org/drawingml/2006/main" w="9525">
            <a:solidFill>
              <a:srgbClr val="C9D9E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227D13E-B458-4112-9BB8-870DCF52C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162175"/>
            <a:ext cx="571500" cy="571500"/>
          </a:xfrm>
          <a:prstGeom xmlns:a="http://schemas.openxmlformats.org/drawingml/2006/main" prst="roundRect">
            <a:avLst>
              <a:gd name="adj" fmla="val 30000"/>
            </a:avLst>
          </a:prstGeom>
          <a:solidFill xmlns:a="http://schemas.openxmlformats.org/drawingml/2006/main">
            <a:srgbClr val="2F80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E4253B3-ADE1-4002-84C7-383E6AEBA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266950"/>
            <a:ext cx="571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2216D6E-C36A-4923-B2DB-47378B6C3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133600"/>
            <a:ext cx="3429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F80ED"/>
                </a:solidFill>
              </a:defRPr>
            </a:pPr>
            <a:r>
              <a:rPr sz="1050" b="1">
                <a:solidFill>
                  <a:srgbClr val="2F80ED"/>
                </a:solidFill>
              </a:rPr>
              <a:t>ΔΟΜΗ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B26CED0-7E48-460F-B7F6-B8BAFFDCA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419350"/>
            <a:ext cx="3667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C2C48"/>
                </a:solidFill>
              </a:defRPr>
            </a:pPr>
            <a:r>
              <a:rPr sz="1500" b="1">
                <a:solidFill>
                  <a:srgbClr val="1C2C48"/>
                </a:solidFill>
              </a:rPr>
              <a:t>Απλή · ελλειπτική · επαυξημένη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A9E0830-22D5-4157-BA12-BF5DCC099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71825"/>
            <a:ext cx="4953000" cy="990600"/>
          </a:xfrm>
          <a:prstGeom xmlns:a="http://schemas.openxmlformats.org/drawingml/2006/main" prst="roundRect">
            <a:avLst>
              <a:gd name="adj" fmla="val 19231"/>
            </a:avLst>
          </a:prstGeom>
          <a:solidFill xmlns:a="http://schemas.openxmlformats.org/drawingml/2006/main">
            <a:srgbClr val="F5F9FD"/>
          </a:solidFill>
          <a:ln xmlns:a="http://schemas.openxmlformats.org/drawingml/2006/main" w="9525">
            <a:solidFill>
              <a:srgbClr val="C9D9E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0E8FFBF-BE6A-43EF-BC07-8224AB27C4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381375"/>
            <a:ext cx="571500" cy="571500"/>
          </a:xfrm>
          <a:prstGeom xmlns:a="http://schemas.openxmlformats.org/drawingml/2006/main" prst="roundRect">
            <a:avLst>
              <a:gd name="adj" fmla="val 30000"/>
            </a:avLst>
          </a:prstGeom>
          <a:solidFill xmlns:a="http://schemas.openxmlformats.org/drawingml/2006/main">
            <a:srgbClr val="8A75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A86232F-B7CA-4284-BE7E-025CF5DC6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486150"/>
            <a:ext cx="571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30B6B05-0C2D-4613-9D2A-6CB885381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352800"/>
            <a:ext cx="3429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8A75E8"/>
                </a:solidFill>
              </a:defRPr>
            </a:pPr>
            <a:r>
              <a:rPr sz="1050" b="1">
                <a:solidFill>
                  <a:srgbClr val="8A75E8"/>
                </a:solidFill>
              </a:rPr>
              <a:t>ΣΚΟΠΟΣ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1C7C4AD-FDAF-41DA-80BD-BA3ABB3AC0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638550"/>
            <a:ext cx="3667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C2C48"/>
                </a:solidFill>
              </a:defRPr>
            </a:pPr>
            <a:r>
              <a:rPr sz="1500" b="1">
                <a:solidFill>
                  <a:srgbClr val="1C2C48"/>
                </a:solidFill>
              </a:rPr>
              <a:t>Αποφαντική · ερωτηματική · προστακτική · επιφωνηματική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BF50686-6316-42A8-AF2C-E0C1AF94B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91025"/>
            <a:ext cx="4953000" cy="990600"/>
          </a:xfrm>
          <a:prstGeom xmlns:a="http://schemas.openxmlformats.org/drawingml/2006/main" prst="roundRect">
            <a:avLst>
              <a:gd name="adj" fmla="val 19231"/>
            </a:avLst>
          </a:prstGeom>
          <a:solidFill xmlns:a="http://schemas.openxmlformats.org/drawingml/2006/main">
            <a:srgbClr val="F5F9FD"/>
          </a:solidFill>
          <a:ln xmlns:a="http://schemas.openxmlformats.org/drawingml/2006/main" w="9525">
            <a:solidFill>
              <a:srgbClr val="C9D9EA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012C104-9B3D-4627-9C48-0E8FE0D2F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600575"/>
            <a:ext cx="571500" cy="571500"/>
          </a:xfrm>
          <a:prstGeom xmlns:a="http://schemas.openxmlformats.org/drawingml/2006/main" prst="roundRect">
            <a:avLst>
              <a:gd name="adj" fmla="val 30000"/>
            </a:avLst>
          </a:prstGeom>
          <a:solidFill xmlns:a="http://schemas.openxmlformats.org/drawingml/2006/main">
            <a:srgbClr val="FF7B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B2E0CA2-068C-464A-99F2-8120E4570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705350"/>
            <a:ext cx="571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D4B0F14-6EB0-4314-8FB9-A7D537324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572000"/>
            <a:ext cx="3429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7B6B"/>
                </a:solidFill>
              </a:defRPr>
            </a:pPr>
            <a:r>
              <a:rPr sz="1050" b="1">
                <a:solidFill>
                  <a:srgbClr val="FF7B6B"/>
                </a:solidFill>
              </a:rPr>
              <a:t>ΠΟΛΙΚΟΤΗΤΑ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A1754FE-D5AF-4067-8A4A-FC1C6F405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857750"/>
            <a:ext cx="3667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C2C48"/>
                </a:solidFill>
              </a:defRPr>
            </a:pPr>
            <a:r>
              <a:rPr sz="1500" b="1">
                <a:solidFill>
                  <a:srgbClr val="1C2C48"/>
                </a:solidFill>
              </a:rPr>
              <a:t>Καταφατική ή αρνητική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07F6DF8-6D12-4B4E-BDD5-726A60BC8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9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DE15915-2CB5-49BC-BBF2-F48D544F4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D6C83"/>
                </a:solidFill>
              </a:defRPr>
            </a:pPr>
            <a:r>
              <a:rPr sz="825" b="0">
                <a:solidFill>
                  <a:srgbClr val="5D6C83"/>
                </a:solidFill>
              </a:rPr>
              <a:t>Α΄ Γυμνασίου · Νεοελληνική Γλώσσα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AB35C3B-301C-4A1D-B06A-B08EC2190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6553200"/>
            <a:ext cx="647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2F80ED"/>
                </a:solidFill>
              </a:defRPr>
            </a:pPr>
            <a:r>
              <a:rPr sz="900" b="1">
                <a:solidFill>
                  <a:srgbClr val="2F80ED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89708687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9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59CAE75-F296-4083-9247-34700C6C1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F80ED"/>
                </a:solidFill>
              </a:defRPr>
            </a:pPr>
            <a:r>
              <a:rPr sz="1050" b="1">
                <a:solidFill>
                  <a:srgbClr val="2F80ED"/>
                </a:solidFill>
              </a:rPr>
              <a:t>ΞΕΚΙΝΆΜΕ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AF6B131-B21D-42A9-AA4F-083A4D84E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572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152746"/>
                </a:solidFill>
              </a:defRPr>
            </a:pPr>
            <a:r>
              <a:rPr sz="2925" b="1">
                <a:solidFill>
                  <a:srgbClr val="152746"/>
                </a:solidFill>
              </a:rPr>
              <a:t>Πρόταση δεν σημαίνει πάντα «πολλές λέξεις»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643CE3B-982D-4C2D-9BE4-DAE893FAD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52550"/>
            <a:ext cx="1028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D6C83"/>
                </a:solidFill>
              </a:defRPr>
            </a:pPr>
            <a:r>
              <a:rPr sz="1500" b="0">
                <a:solidFill>
                  <a:srgbClr val="5D6C83"/>
                </a:solidFill>
              </a:rPr>
              <a:t>Μπορεί να είναι μεγάλη, μικρή ή ακόμη και μονολεκτική.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E0F0A14-5F24-4478-ACC8-023CED8AE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981200"/>
            <a:ext cx="10744200" cy="1314450"/>
          </a:xfrm>
          <a:prstGeom xmlns:a="http://schemas.openxmlformats.org/drawingml/2006/main" prst="roundRect">
            <a:avLst>
              <a:gd name="adj" fmla="val 2029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9EA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43E23C2-0C13-4FAA-A8D1-BFD4E90FF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324100"/>
            <a:ext cx="2000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2F80ED"/>
                </a:solidFill>
              </a:defRPr>
            </a:pPr>
            <a:r>
              <a:rPr sz="2250" b="1">
                <a:solidFill>
                  <a:srgbClr val="2F80ED"/>
                </a:solidFill>
              </a:rPr>
              <a:t>Πρόταση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D35A893-9DBA-480C-A003-BCC279155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2238375"/>
            <a:ext cx="7810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C2C48"/>
                </a:solidFill>
              </a:defRPr>
            </a:pPr>
            <a:r>
              <a:rPr sz="1875" b="1">
                <a:solidFill>
                  <a:srgbClr val="1C2C48"/>
                </a:solidFill>
              </a:rPr>
              <a:t>= μία οργανωμένη γλωσσική μονάδα που εκφράζει ένα νόημα μέσα σε συγκεκριμένο πλαίσιο.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CF163C0-CF8C-4099-9F6F-F34A88FED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714750"/>
            <a:ext cx="3333750" cy="1619250"/>
          </a:xfrm>
          <a:prstGeom xmlns:a="http://schemas.openxmlformats.org/drawingml/2006/main" prst="roundRect">
            <a:avLst>
              <a:gd name="adj" fmla="val 14706"/>
            </a:avLst>
          </a:prstGeom>
          <a:solidFill xmlns:a="http://schemas.openxmlformats.org/drawingml/2006/main">
            <a:srgbClr val="2F80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EEE20D7-4F3C-41A4-98FA-E14352AE3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" y="4000500"/>
            <a:ext cx="2857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325" b="1">
                <a:solidFill>
                  <a:srgbClr val="FFFFFF"/>
                </a:solidFill>
              </a:defRPr>
            </a:pPr>
            <a:r>
              <a:rPr sz="2325" b="1">
                <a:solidFill>
                  <a:srgbClr val="FFFFFF"/>
                </a:solidFill>
              </a:rPr>
              <a:t>Τρώω μακαρόνια.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26E37FD-D51A-4517-893B-660E1C1E3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695825"/>
            <a:ext cx="28003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FFFFFF"/>
                </a:solidFill>
              </a:defRPr>
            </a:pPr>
            <a:r>
              <a:rPr sz="1275" b="0">
                <a:solidFill>
                  <a:srgbClr val="FFFFFF"/>
                </a:solidFill>
              </a:rPr>
              <a:t>2 λέξεις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82D9CE9-C24F-4327-9CF1-A84A65DE8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4825" y="3714750"/>
            <a:ext cx="3333750" cy="1619250"/>
          </a:xfrm>
          <a:prstGeom xmlns:a="http://schemas.openxmlformats.org/drawingml/2006/main" prst="roundRect">
            <a:avLst>
              <a:gd name="adj" fmla="val 14706"/>
            </a:avLst>
          </a:prstGeom>
          <a:solidFill xmlns:a="http://schemas.openxmlformats.org/drawingml/2006/main">
            <a:srgbClr val="FF7B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299C475-F7FD-4210-B423-A3CDC0FCCE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4000500"/>
            <a:ext cx="2857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325" b="1">
                <a:solidFill>
                  <a:srgbClr val="FFFFFF"/>
                </a:solidFill>
              </a:defRPr>
            </a:pPr>
            <a:r>
              <a:rPr sz="2325" b="1">
                <a:solidFill>
                  <a:srgbClr val="FFFFFF"/>
                </a:solidFill>
              </a:rPr>
              <a:t>Βρέχει!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5B9EE9B-7CD0-4E1F-943B-6603D0BD7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81525" y="4695825"/>
            <a:ext cx="28003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FFFFFF"/>
                </a:solidFill>
              </a:defRPr>
            </a:pPr>
            <a:r>
              <a:rPr sz="1275" b="0">
                <a:solidFill>
                  <a:srgbClr val="FFFFFF"/>
                </a:solidFill>
              </a:rPr>
              <a:t>1 λέξη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0C95A88-DE94-4DB7-8393-0718AC24F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714750"/>
            <a:ext cx="3333750" cy="1619250"/>
          </a:xfrm>
          <a:prstGeom xmlns:a="http://schemas.openxmlformats.org/drawingml/2006/main" prst="roundRect">
            <a:avLst>
              <a:gd name="adj" fmla="val 14706"/>
            </a:avLst>
          </a:prstGeom>
          <a:solidFill xmlns:a="http://schemas.openxmlformats.org/drawingml/2006/main">
            <a:srgbClr val="8A75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96CC4AE-B127-46BD-B4FA-5C240895B8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4000500"/>
            <a:ext cx="2857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325" b="1">
                <a:solidFill>
                  <a:srgbClr val="FFFFFF"/>
                </a:solidFill>
              </a:defRPr>
            </a:pPr>
            <a:r>
              <a:rPr sz="2325" b="1">
                <a:solidFill>
                  <a:srgbClr val="FFFFFF"/>
                </a:solidFill>
              </a:rPr>
              <a:t>Σήμερα ψώνια.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A416284-D644-407A-BBEC-02007419E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4695825"/>
            <a:ext cx="28003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FFFFFF"/>
                </a:solidFill>
              </a:defRPr>
            </a:pPr>
            <a:r>
              <a:rPr sz="1275" b="0">
                <a:solidFill>
                  <a:srgbClr val="FFFFFF"/>
                </a:solidFill>
              </a:rPr>
              <a:t>το νόημα συμπληρώνεται από τα συμφραζόμενα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972BB5F-09FD-4B3D-9050-80FA85D4F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5619750"/>
            <a:ext cx="7334250" cy="533400"/>
          </a:xfrm>
          <a:prstGeom xmlns:a="http://schemas.openxmlformats.org/drawingml/2006/main" prst="roundRect">
            <a:avLst>
              <a:gd name="adj" fmla="val 32143"/>
            </a:avLst>
          </a:prstGeom>
          <a:solidFill xmlns:a="http://schemas.openxmlformats.org/drawingml/2006/main">
            <a:srgbClr val="FFD9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8BBF27B-02C3-4D0C-A7B0-91A01E7F6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5762625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52746"/>
                </a:solidFill>
              </a:defRPr>
            </a:pPr>
            <a:r>
              <a:rPr sz="1575" b="1">
                <a:solidFill>
                  <a:srgbClr val="152746"/>
                </a:solidFill>
              </a:rPr>
              <a:t>Το μήκος δεν αποφασίζει μόνο του την κατηγορία.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FB8F489-FD10-4985-9683-B560B5205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9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0AD06C6-0669-44D6-AD32-74B95DA7D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D6C83"/>
                </a:solidFill>
              </a:defRPr>
            </a:pPr>
            <a:r>
              <a:rPr sz="825" b="0">
                <a:solidFill>
                  <a:srgbClr val="5D6C83"/>
                </a:solidFill>
              </a:rPr>
              <a:t>Α΄ Γυμνασίου · Νεοελληνική Γλώσσα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FF9E16F-FAC8-42A6-8F91-5D201F918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6553200"/>
            <a:ext cx="647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2F80ED"/>
                </a:solidFill>
              </a:defRPr>
            </a:pPr>
            <a:r>
              <a:rPr sz="900" b="1">
                <a:solidFill>
                  <a:srgbClr val="2F80ED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07307443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E5EE17D-E9F2-4730-8680-2D89A5799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F80ED"/>
                </a:solidFill>
              </a:defRPr>
            </a:pPr>
            <a:r>
              <a:rPr sz="1050" b="1">
                <a:solidFill>
                  <a:srgbClr val="2F80ED"/>
                </a:solidFill>
              </a:rPr>
              <a:t>ΦΑΚΌΣ 1: ΔΟΜΉ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ECA3EF1-65EE-4E24-822F-6695E4B07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572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152746"/>
                </a:solidFill>
              </a:defRPr>
            </a:pPr>
            <a:r>
              <a:rPr sz="2925" b="1">
                <a:solidFill>
                  <a:srgbClr val="152746"/>
                </a:solidFill>
              </a:rPr>
              <a:t>Τρεις τρόποι δόμησης της πρότασης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41452C2-FE81-4DAE-BA92-F6D0126A9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52550"/>
            <a:ext cx="1028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D6C83"/>
                </a:solidFill>
              </a:defRPr>
            </a:pPr>
            <a:r>
              <a:rPr sz="1500" b="0">
                <a:solidFill>
                  <a:srgbClr val="5D6C83"/>
                </a:solidFill>
              </a:rPr>
              <a:t>Κοιτάμε ποια συστατικά υπάρχουν, ποια λείπουν και ποια περισσεύουν δημιουργικά.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B918859-F98D-42E7-A4F4-BA1F08455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095500"/>
            <a:ext cx="3429000" cy="3238500"/>
          </a:xfrm>
          <a:prstGeom xmlns:a="http://schemas.openxmlformats.org/drawingml/2006/main" prst="roundRect">
            <a:avLst>
              <a:gd name="adj" fmla="val 8235"/>
            </a:avLst>
          </a:prstGeom>
          <a:solidFill xmlns:a="http://schemas.openxmlformats.org/drawingml/2006/main">
            <a:srgbClr val="F5F9FD"/>
          </a:solidFill>
          <a:ln xmlns:a="http://schemas.openxmlformats.org/drawingml/2006/main" w="9525">
            <a:solidFill>
              <a:srgbClr val="C9D9EA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C3A800E-D09D-4C8A-A99D-EDC5D8DB2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43150"/>
            <a:ext cx="2971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2F80ED"/>
                </a:solidFill>
              </a:defRPr>
            </a:pPr>
            <a:r>
              <a:rPr sz="1500" b="1">
                <a:solidFill>
                  <a:srgbClr val="2F80ED"/>
                </a:solidFill>
              </a:rPr>
              <a:t>ΑΠΛΗ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9659D31-78F0-4272-87A2-5122C5C97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762250"/>
            <a:ext cx="28956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5D6C83"/>
                </a:solidFill>
              </a:defRPr>
            </a:pPr>
            <a:r>
              <a:rPr sz="1350" b="0">
                <a:solidFill>
                  <a:srgbClr val="5D6C83"/>
                </a:solidFill>
              </a:rPr>
              <a:t>Τα απολύτως απαραίτητα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DED1637-6E0C-40D6-A698-3C4A3D2A0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714750"/>
            <a:ext cx="7620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2F80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3EA7159-8D8F-443B-A54B-D1F0A3593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3714750"/>
            <a:ext cx="6858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FD9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CAE12EF-FC25-4397-AAEF-00C30312E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3714750"/>
            <a:ext cx="8382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2F80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7CC31F4-378C-4607-A711-FC1421E77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572000"/>
            <a:ext cx="285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C2C48"/>
                </a:solidFill>
              </a:defRPr>
            </a:pPr>
            <a:r>
              <a:rPr sz="1125" b="1">
                <a:solidFill>
                  <a:srgbClr val="1C2C48"/>
                </a:solidFill>
              </a:rPr>
              <a:t>κορμός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1EB91E1-F772-4F8B-8191-BAEF6AF8D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095500"/>
            <a:ext cx="3429000" cy="3238500"/>
          </a:xfrm>
          <a:prstGeom xmlns:a="http://schemas.openxmlformats.org/drawingml/2006/main" prst="roundRect">
            <a:avLst>
              <a:gd name="adj" fmla="val 8235"/>
            </a:avLst>
          </a:prstGeom>
          <a:solidFill xmlns:a="http://schemas.openxmlformats.org/drawingml/2006/main">
            <a:srgbClr val="F5F9FD"/>
          </a:solidFill>
          <a:ln xmlns:a="http://schemas.openxmlformats.org/drawingml/2006/main" w="9525">
            <a:solidFill>
              <a:srgbClr val="C9D9EA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7D5134D-B8B4-4076-8DC7-44E0D6DDA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2343150"/>
            <a:ext cx="2971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8A75E8"/>
                </a:solidFill>
              </a:defRPr>
            </a:pPr>
            <a:r>
              <a:rPr sz="1500" b="1">
                <a:solidFill>
                  <a:srgbClr val="8A75E8"/>
                </a:solidFill>
              </a:rPr>
              <a:t>ΕΛΛΕΙΠΤΙΚΗ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E2BB8E1-D84A-42AA-9300-5568C5E06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2762250"/>
            <a:ext cx="28956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5D6C83"/>
                </a:solidFill>
              </a:defRPr>
            </a:pPr>
            <a:r>
              <a:rPr sz="1350" b="0">
                <a:solidFill>
                  <a:srgbClr val="5D6C83"/>
                </a:solidFill>
              </a:rPr>
              <a:t>Λείπει βασικός όρος, συνήθως το ρήμα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31AC8C8-4948-44C9-B734-EB59AD6C6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3450" y="3714750"/>
            <a:ext cx="8763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8A75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55A12A0-C9F6-47BD-995E-1A798A8B3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95950" y="3714750"/>
            <a:ext cx="70485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8A75E8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708E50C-2E2A-44FC-AB41-84A49F9D1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95950" y="3819525"/>
            <a:ext cx="704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8A75E8"/>
                </a:solidFill>
              </a:defRPr>
            </a:pPr>
            <a:r>
              <a:rPr sz="1575" b="1">
                <a:solidFill>
                  <a:srgbClr val="8A75E8"/>
                </a:solidFill>
              </a:rPr>
              <a:t>?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B2748E2-E558-4470-BC92-471E6AD26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714750"/>
            <a:ext cx="9144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8A75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403092E-DCCE-4D55-93CC-203F20F45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4572000"/>
            <a:ext cx="285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C2C48"/>
                </a:solidFill>
              </a:defRPr>
            </a:pPr>
            <a:r>
              <a:rPr sz="1125" b="1">
                <a:solidFill>
                  <a:srgbClr val="1C2C48"/>
                </a:solidFill>
              </a:rPr>
              <a:t>ανάκτηση από τα συμφραζόμενα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FB1279E-E002-4834-B29F-C673D63ED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095500"/>
            <a:ext cx="3429000" cy="3238500"/>
          </a:xfrm>
          <a:prstGeom xmlns:a="http://schemas.openxmlformats.org/drawingml/2006/main" prst="roundRect">
            <a:avLst>
              <a:gd name="adj" fmla="val 8235"/>
            </a:avLst>
          </a:prstGeom>
          <a:solidFill xmlns:a="http://schemas.openxmlformats.org/drawingml/2006/main">
            <a:srgbClr val="F5F9FD"/>
          </a:solidFill>
          <a:ln xmlns:a="http://schemas.openxmlformats.org/drawingml/2006/main" w="9525">
            <a:solidFill>
              <a:srgbClr val="C9D9EA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B98C421-1D8E-49F4-BD73-6F78E72F2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343150"/>
            <a:ext cx="2971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7B6B"/>
                </a:solidFill>
              </a:defRPr>
            </a:pPr>
            <a:r>
              <a:rPr sz="1500" b="1">
                <a:solidFill>
                  <a:srgbClr val="FF7B6B"/>
                </a:solidFill>
              </a:rPr>
              <a:t>ΕΠΑΥΞΗΜΕΝΗ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3B9EA3F-A941-42EB-8BAC-60A163EB1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2762250"/>
            <a:ext cx="28956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5D6C83"/>
                </a:solidFill>
              </a:defRPr>
            </a:pPr>
            <a:r>
              <a:rPr sz="1350" b="0">
                <a:solidFill>
                  <a:srgbClr val="5D6C83"/>
                </a:solidFill>
              </a:rPr>
              <a:t>Ο βασικός κορμός + πρόσθετες πληροφορίες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3EAEAA2-3346-414B-951A-60207CFEE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3714750"/>
            <a:ext cx="361950" cy="514350"/>
          </a:xfrm>
          <a:prstGeom xmlns:a="http://schemas.openxmlformats.org/drawingml/2006/main" prst="roundRect">
            <a:avLst>
              <a:gd name="adj" fmla="val 31579"/>
            </a:avLst>
          </a:prstGeom>
          <a:solidFill xmlns:a="http://schemas.openxmlformats.org/drawingml/2006/main">
            <a:srgbClr val="FF7B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58635F1-53C8-44F8-B0DC-F66AAF170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3714750"/>
            <a:ext cx="447675" cy="514350"/>
          </a:xfrm>
          <a:prstGeom xmlns:a="http://schemas.openxmlformats.org/drawingml/2006/main" prst="roundRect">
            <a:avLst>
              <a:gd name="adj" fmla="val 25532"/>
            </a:avLst>
          </a:prstGeom>
          <a:solidFill xmlns:a="http://schemas.openxmlformats.org/drawingml/2006/main">
            <a:srgbClr val="FFD9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E5B642B-2FC5-4449-9472-3C6B8719E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0225" y="3714750"/>
            <a:ext cx="5334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F7B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8E3AA3D-5945-49C9-A023-DF50E81A8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29825" y="3714750"/>
            <a:ext cx="400050" cy="51435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FFD9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802D2CF-9027-4EE1-909B-5A7FE6BEA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06075" y="3714750"/>
            <a:ext cx="438150" cy="514350"/>
          </a:xfrm>
          <a:prstGeom xmlns:a="http://schemas.openxmlformats.org/drawingml/2006/main" prst="roundRect">
            <a:avLst>
              <a:gd name="adj" fmla="val 26087"/>
            </a:avLst>
          </a:prstGeom>
          <a:solidFill xmlns:a="http://schemas.openxmlformats.org/drawingml/2006/main">
            <a:srgbClr val="FF7B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37817B9-F6F2-4396-9C7B-9A64B9C3D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4572000"/>
            <a:ext cx="285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C2C48"/>
                </a:solidFill>
              </a:defRPr>
            </a:pPr>
            <a:r>
              <a:rPr sz="1125" b="1">
                <a:solidFill>
                  <a:srgbClr val="1C2C48"/>
                </a:solidFill>
              </a:rPr>
              <a:t>κορμός + πρόσθετες πληροφορίες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32C0450-B3AE-4288-B2E6-4A8FFCCAB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9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A5B7E35-700A-4A73-8CED-ABE0E6B99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D6C83"/>
                </a:solidFill>
              </a:defRPr>
            </a:pPr>
            <a:r>
              <a:rPr sz="825" b="0">
                <a:solidFill>
                  <a:srgbClr val="5D6C83"/>
                </a:solidFill>
              </a:rPr>
              <a:t>Α΄ Γυμνασίου · Νεοελληνική Γλώσσα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9E069CB-0055-4FB3-9333-FCED1FB2E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6553200"/>
            <a:ext cx="647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2F80ED"/>
                </a:solidFill>
              </a:defRPr>
            </a:pPr>
            <a:r>
              <a:rPr sz="900" b="1">
                <a:solidFill>
                  <a:srgbClr val="2F80ED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23527897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E7F7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FC63525-03F9-4525-A668-44277F105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F80ED"/>
                </a:solidFill>
              </a:defRPr>
            </a:pPr>
            <a:r>
              <a:rPr sz="1050" b="1">
                <a:solidFill>
                  <a:srgbClr val="2F80ED"/>
                </a:solidFill>
              </a:rPr>
              <a:t>ΑΠΛΉ ΠΡΌΤΑΣΗ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827E187-0F92-4FFB-8BEE-B17BF3EAD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572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152746"/>
                </a:solidFill>
              </a:defRPr>
            </a:pPr>
            <a:r>
              <a:rPr sz="2925" b="1">
                <a:solidFill>
                  <a:srgbClr val="152746"/>
                </a:solidFill>
              </a:rPr>
              <a:t>Η απλή πρόταση κρατά μόνο τον βασικό της κορμό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A88EA29-1AD5-46A8-90E2-0B8B01DCC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52550"/>
            <a:ext cx="1028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D6C83"/>
                </a:solidFill>
              </a:defRPr>
            </a:pPr>
            <a:r>
              <a:rPr sz="1500" b="0">
                <a:solidFill>
                  <a:srgbClr val="5D6C83"/>
                </a:solidFill>
              </a:rPr>
              <a:t>Έχει ολοκληρωμένο νόημα και μόνο τα απαραίτητα συστατικά.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1E77AA4-E888-4AAF-AF83-1861A0A4E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190750"/>
            <a:ext cx="10429875" cy="10668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9EA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4A9D0A3-CF8C-4958-B679-3E198F7F4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2447925"/>
            <a:ext cx="3429000" cy="552450"/>
          </a:xfrm>
          <a:prstGeom xmlns:a="http://schemas.openxmlformats.org/drawingml/2006/main" prst="roundRect">
            <a:avLst>
              <a:gd name="adj" fmla="val 24138"/>
            </a:avLst>
          </a:prstGeom>
          <a:solidFill xmlns:a="http://schemas.openxmlformats.org/drawingml/2006/main">
            <a:srgbClr val="2F80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4C0D205-B5F8-4798-913A-65A731D329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581275"/>
            <a:ext cx="3238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Ο Κωνσταντίνος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62BB6B1-0B54-498C-9B05-07B2D2AA1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86325" y="2447925"/>
            <a:ext cx="2190750" cy="552450"/>
          </a:xfrm>
          <a:prstGeom xmlns:a="http://schemas.openxmlformats.org/drawingml/2006/main" prst="roundRect">
            <a:avLst>
              <a:gd name="adj" fmla="val 24138"/>
            </a:avLst>
          </a:prstGeom>
          <a:solidFill xmlns:a="http://schemas.openxmlformats.org/drawingml/2006/main">
            <a:srgbClr val="FFD9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E104F10-7D66-46AC-868E-897E2C243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2581275"/>
            <a:ext cx="20002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52746"/>
                </a:solidFill>
              </a:defRPr>
            </a:pPr>
            <a:r>
              <a:rPr sz="1800" b="1">
                <a:solidFill>
                  <a:srgbClr val="152746"/>
                </a:solidFill>
              </a:rPr>
              <a:t>βγήκε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D91EDF4-B3CE-4816-9EEE-BD1638E1A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48525" y="2447925"/>
            <a:ext cx="2667000" cy="552450"/>
          </a:xfrm>
          <a:prstGeom xmlns:a="http://schemas.openxmlformats.org/drawingml/2006/main" prst="roundRect">
            <a:avLst>
              <a:gd name="adj" fmla="val 24138"/>
            </a:avLst>
          </a:prstGeom>
          <a:solidFill xmlns:a="http://schemas.openxmlformats.org/drawingml/2006/main">
            <a:srgbClr val="68D6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D784FD8-8AE8-4EAA-8016-3796EB281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43775" y="2581275"/>
            <a:ext cx="2476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βόλτα.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A0D87D2-0F49-4C0B-A21F-B923261AA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619500"/>
            <a:ext cx="10429875" cy="10668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9EA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8DB97FC-34BE-41BC-9FE2-475DFEE62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3876675"/>
            <a:ext cx="3429000" cy="552450"/>
          </a:xfrm>
          <a:prstGeom xmlns:a="http://schemas.openxmlformats.org/drawingml/2006/main" prst="roundRect">
            <a:avLst>
              <a:gd name="adj" fmla="val 24138"/>
            </a:avLst>
          </a:prstGeom>
          <a:solidFill xmlns:a="http://schemas.openxmlformats.org/drawingml/2006/main">
            <a:srgbClr val="2F80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5B39C53-E6F0-4978-A980-9271E9D0C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010025"/>
            <a:ext cx="3238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Η Μαρία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F12AC17-780E-447F-A03F-C15191395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86325" y="3876675"/>
            <a:ext cx="2190750" cy="552450"/>
          </a:xfrm>
          <a:prstGeom xmlns:a="http://schemas.openxmlformats.org/drawingml/2006/main" prst="roundRect">
            <a:avLst>
              <a:gd name="adj" fmla="val 24138"/>
            </a:avLst>
          </a:prstGeom>
          <a:solidFill xmlns:a="http://schemas.openxmlformats.org/drawingml/2006/main">
            <a:srgbClr val="FFD9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E34A5A4-CFEB-4388-AB0F-EEBE0D847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4010025"/>
            <a:ext cx="20002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52746"/>
                </a:solidFill>
              </a:defRPr>
            </a:pPr>
            <a:r>
              <a:rPr sz="1800" b="1">
                <a:solidFill>
                  <a:srgbClr val="152746"/>
                </a:solidFill>
              </a:rPr>
              <a:t>βλέπει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FEA5AEA-BE54-491A-B2C8-411172429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48525" y="3876675"/>
            <a:ext cx="2667000" cy="552450"/>
          </a:xfrm>
          <a:prstGeom xmlns:a="http://schemas.openxmlformats.org/drawingml/2006/main" prst="roundRect">
            <a:avLst>
              <a:gd name="adj" fmla="val 24138"/>
            </a:avLst>
          </a:prstGeom>
          <a:solidFill xmlns:a="http://schemas.openxmlformats.org/drawingml/2006/main">
            <a:srgbClr val="68D6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8743F51-FED9-4797-8F0D-BEFF3083D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43775" y="4010025"/>
            <a:ext cx="2476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αγώνα.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5B17BF4-DF3D-4C94-BF8C-7D99F5F2A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429250"/>
            <a:ext cx="1809750" cy="3619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F80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67629D2-EB78-49B7-A028-393D2A3B8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5495925"/>
            <a:ext cx="1657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ΠΟΙΟΣ;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178A06F-8036-402D-A9AE-F0EB3FEFE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14875" y="5429250"/>
            <a:ext cx="1809750" cy="3619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D9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85502CF-A7B7-489A-88AE-C3AE27E3A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1075" y="5495925"/>
            <a:ext cx="1657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52746"/>
                </a:solidFill>
              </a:defRPr>
            </a:pPr>
            <a:r>
              <a:rPr sz="1125" b="1">
                <a:solidFill>
                  <a:srgbClr val="152746"/>
                </a:solidFill>
              </a:rPr>
              <a:t>ΤΙ ΚΑΝΕΙ;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DA60E20-4D78-4FC5-BAC3-0A2F3CF1B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5429250"/>
            <a:ext cx="1809750" cy="3619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68D6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96027C6-0E7D-45E8-AD9D-CE872A47C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5495925"/>
            <a:ext cx="1657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52746"/>
                </a:solidFill>
              </a:defRPr>
            </a:pPr>
            <a:r>
              <a:rPr sz="1125" b="1">
                <a:solidFill>
                  <a:srgbClr val="152746"/>
                </a:solidFill>
              </a:rPr>
              <a:t>ΤΙ / ΠΟΥ;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5E3E9C0-39C7-45FF-B64C-D65318CBF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9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A49FF31-6180-4071-8FC1-DDD0D82B34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D6C83"/>
                </a:solidFill>
              </a:defRPr>
            </a:pPr>
            <a:r>
              <a:rPr sz="825" b="0">
                <a:solidFill>
                  <a:srgbClr val="5D6C83"/>
                </a:solidFill>
              </a:rPr>
              <a:t>Α΄ Γυμνασίου · Νεοελληνική Γλώσσα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9D2E144-EDDE-42B4-AB69-76FC7FD57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6553200"/>
            <a:ext cx="647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2F80ED"/>
                </a:solidFill>
              </a:defRPr>
            </a:pPr>
            <a:r>
              <a:rPr sz="900" b="1">
                <a:solidFill>
                  <a:srgbClr val="2F80ED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5986570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9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52AF98E-8254-495C-B755-90ED226D7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F80ED"/>
                </a:solidFill>
              </a:defRPr>
            </a:pPr>
            <a:r>
              <a:rPr sz="1050" b="1">
                <a:solidFill>
                  <a:srgbClr val="2F80ED"/>
                </a:solidFill>
              </a:rPr>
              <a:t>ΕΛΛΕΙΠΤΙΚΉ ΠΡΌΤΑΣΗ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22EA665-7634-488B-8EB0-CAB718A0E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572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152746"/>
                </a:solidFill>
              </a:defRPr>
            </a:pPr>
            <a:r>
              <a:rPr sz="2925" b="1">
                <a:solidFill>
                  <a:srgbClr val="152746"/>
                </a:solidFill>
              </a:rPr>
              <a:t>Στα παραδείγματά μας λείπει το ρήμα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C26853A-53CB-4107-AE8B-B1AE656D8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52550"/>
            <a:ext cx="1028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D6C83"/>
                </a:solidFill>
              </a:defRPr>
            </a:pPr>
            <a:r>
              <a:rPr sz="1500" b="0">
                <a:solidFill>
                  <a:srgbClr val="5D6C83"/>
                </a:solidFill>
              </a:rPr>
              <a:t>Το εννοούμε από τα συμφραζόμενα και το νόημα παραμένει καθαρό.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B4F772F-1161-46EE-A9A8-69F826CF8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095500"/>
            <a:ext cx="10591800" cy="1047750"/>
          </a:xfrm>
          <a:prstGeom xmlns:a="http://schemas.openxmlformats.org/drawingml/2006/main" prst="roundRect">
            <a:avLst>
              <a:gd name="adj" fmla="val 25455"/>
            </a:avLst>
          </a:prstGeom>
          <a:solidFill xmlns:a="http://schemas.openxmlformats.org/drawingml/2006/main">
            <a:srgbClr val="8A75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7F12BA3-0543-4159-9AE8-2A3F02E83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71725"/>
            <a:ext cx="9906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Σήμερα ψώνια, αύριο νύχια.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6D3FE33-D3B1-4734-9508-B134A38CC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619500"/>
            <a:ext cx="28575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2F80ED"/>
                </a:solidFill>
              </a:defRPr>
            </a:pPr>
            <a:r>
              <a:rPr sz="1725" b="1">
                <a:solidFill>
                  <a:srgbClr val="2F80ED"/>
                </a:solidFill>
              </a:rPr>
              <a:t>Τι καταλαβαίνουμε;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6E993A8-B58F-4709-94D4-C4AFCD600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095750"/>
            <a:ext cx="4476750" cy="1143000"/>
          </a:xfrm>
          <a:prstGeom xmlns:a="http://schemas.openxmlformats.org/drawingml/2006/main" prst="roundRect">
            <a:avLst>
              <a:gd name="adj" fmla="val 183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9E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D3583FC-AB01-4F18-AAC2-F510C0313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333875"/>
            <a:ext cx="4000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C2C48"/>
                </a:solidFill>
              </a:defRPr>
            </a:pPr>
            <a:r>
              <a:rPr sz="1875" b="1">
                <a:solidFill>
                  <a:srgbClr val="1C2C48"/>
                </a:solidFill>
              </a:rPr>
              <a:t>Σήμερα [θα πάμε για] ψώνια…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97ADBF1-52D4-4AF3-B956-956B335FB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625" y="4381500"/>
            <a:ext cx="666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700" b="1">
                <a:solidFill>
                  <a:srgbClr val="FF7B6B"/>
                </a:solidFill>
              </a:defRPr>
            </a:pPr>
            <a:r>
              <a:rPr sz="2700" b="1">
                <a:solidFill>
                  <a:srgbClr val="FF7B6B"/>
                </a:solidFill>
              </a:rPr>
              <a:t>+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1438393-22DE-4EF5-8B69-41BD00E0C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4095750"/>
            <a:ext cx="4476750" cy="1143000"/>
          </a:xfrm>
          <a:prstGeom xmlns:a="http://schemas.openxmlformats.org/drawingml/2006/main" prst="roundRect">
            <a:avLst>
              <a:gd name="adj" fmla="val 183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9E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C0DB93F-BE59-48B7-A75D-AD044E677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4333875"/>
            <a:ext cx="4000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C2C48"/>
                </a:solidFill>
              </a:defRPr>
            </a:pPr>
            <a:r>
              <a:rPr sz="1875" b="1">
                <a:solidFill>
                  <a:srgbClr val="1C2C48"/>
                </a:solidFill>
              </a:rPr>
              <a:t>…αύριο [θα κάνουμε] νύχια.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32CF625-ABFC-402F-9D37-D6F54C986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5572125"/>
            <a:ext cx="7524750" cy="495300"/>
          </a:xfrm>
          <a:prstGeom xmlns:a="http://schemas.openxmlformats.org/drawingml/2006/main" prst="roundRect">
            <a:avLst>
              <a:gd name="adj" fmla="val 30769"/>
            </a:avLst>
          </a:prstGeom>
          <a:solidFill xmlns:a="http://schemas.openxmlformats.org/drawingml/2006/main">
            <a:srgbClr val="FFD9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E9041A3-17D1-4B5A-A0B5-8096779D0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695950"/>
            <a:ext cx="704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52746"/>
                </a:solidFill>
              </a:defRPr>
            </a:pPr>
            <a:r>
              <a:rPr sz="1500" b="1">
                <a:solidFill>
                  <a:srgbClr val="152746"/>
                </a:solidFill>
              </a:rPr>
              <a:t>Κλειδί: το ρήμα λείπει, αλλά το συμπληρώνουμε νοητά.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A75375D-952C-4A53-9FBC-CF590964E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9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072DCDF-C2B7-4A6B-AB7F-66D3D325F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D6C83"/>
                </a:solidFill>
              </a:defRPr>
            </a:pPr>
            <a:r>
              <a:rPr sz="825" b="0">
                <a:solidFill>
                  <a:srgbClr val="5D6C83"/>
                </a:solidFill>
              </a:rPr>
              <a:t>Α΄ Γυμνασίου · Νεοελληνική Γλώσσα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0BA71C1-E5CD-404E-90F0-E28A94731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6553200"/>
            <a:ext cx="647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2F80ED"/>
                </a:solidFill>
              </a:defRPr>
            </a:pPr>
            <a:r>
              <a:rPr sz="900" b="1">
                <a:solidFill>
                  <a:srgbClr val="2F80ED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21951450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930DBCD-07D9-4FF7-BDE0-9BD86544D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F80ED"/>
                </a:solidFill>
              </a:defRPr>
            </a:pPr>
            <a:r>
              <a:rPr sz="1050" b="1">
                <a:solidFill>
                  <a:srgbClr val="2F80ED"/>
                </a:solidFill>
              </a:rPr>
              <a:t>ΕΛΛΕΙΠΤΙΚΉ ΠΡΌΤΑΣΗ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CF8D054-E39D-42EE-8DC2-27EDD121C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572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152746"/>
                </a:solidFill>
              </a:defRPr>
            </a:pPr>
            <a:r>
              <a:rPr sz="2925" b="1">
                <a:solidFill>
                  <a:srgbClr val="152746"/>
                </a:solidFill>
              </a:rPr>
              <a:t>Το ρήμα λείπει συχνά, αλλά όχι πάντα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109F9E8-EB1F-468F-9AFD-C79409AB6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52550"/>
            <a:ext cx="1028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D6C83"/>
                </a:solidFill>
              </a:defRPr>
            </a:pPr>
            <a:r>
              <a:rPr sz="1500" b="0">
                <a:solidFill>
                  <a:srgbClr val="5D6C83"/>
                </a:solidFill>
              </a:rPr>
              <a:t>Στα τέσσερα παραδείγματα λείπει το ρήμα. Στο τελευταίο λείπει μια άλλη φράση.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5E24C10-DF4D-4408-A50D-70232C56A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00250"/>
            <a:ext cx="5191125" cy="1219200"/>
          </a:xfrm>
          <a:prstGeom xmlns:a="http://schemas.openxmlformats.org/drawingml/2006/main" prst="roundRect">
            <a:avLst>
              <a:gd name="adj" fmla="val 17188"/>
            </a:avLst>
          </a:prstGeom>
          <a:solidFill xmlns:a="http://schemas.openxmlformats.org/drawingml/2006/main">
            <a:srgbClr val="F5F9FD"/>
          </a:solidFill>
          <a:ln xmlns:a="http://schemas.openxmlformats.org/drawingml/2006/main" w="9525">
            <a:solidFill>
              <a:srgbClr val="C9D9EA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63E1A67-B160-4FFD-8452-8F4ADA55C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171700"/>
            <a:ext cx="473392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8A75E8"/>
                </a:solidFill>
              </a:defRPr>
            </a:pPr>
            <a:r>
              <a:rPr sz="1800" b="1">
                <a:solidFill>
                  <a:srgbClr val="8A75E8"/>
                </a:solidFill>
              </a:rPr>
              <a:t>Σήμερα ψώνια.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2DB91F1-127F-4115-87E6-3435B933E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67000"/>
            <a:ext cx="47339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C2C48"/>
                </a:solidFill>
              </a:defRPr>
            </a:pPr>
            <a:r>
              <a:rPr sz="1350" b="1">
                <a:solidFill>
                  <a:srgbClr val="1C2C48"/>
                </a:solidFill>
              </a:rPr>
              <a:t>Σήμερα [θα πάμε για] ψώνια.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55DEA62-968D-46F6-B014-FD0A25DB7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2000250"/>
            <a:ext cx="5191125" cy="1219200"/>
          </a:xfrm>
          <a:prstGeom xmlns:a="http://schemas.openxmlformats.org/drawingml/2006/main" prst="roundRect">
            <a:avLst>
              <a:gd name="adj" fmla="val 17188"/>
            </a:avLst>
          </a:prstGeom>
          <a:solidFill xmlns:a="http://schemas.openxmlformats.org/drawingml/2006/main">
            <a:srgbClr val="F5F9FD"/>
          </a:solidFill>
          <a:ln xmlns:a="http://schemas.openxmlformats.org/drawingml/2006/main" w="9525">
            <a:solidFill>
              <a:srgbClr val="C9D9E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A825938-A5CE-47CE-8571-4F7A6FDEA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2171700"/>
            <a:ext cx="473392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8A75E8"/>
                </a:solidFill>
              </a:defRPr>
            </a:pPr>
            <a:r>
              <a:rPr sz="1800" b="1">
                <a:solidFill>
                  <a:srgbClr val="8A75E8"/>
                </a:solidFill>
              </a:rPr>
              <a:t>Καλή χρονιά!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E87E302-9BC3-4EBF-9741-F4EB56AA3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2667000"/>
            <a:ext cx="47339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C2C48"/>
                </a:solidFill>
              </a:defRPr>
            </a:pPr>
            <a:r>
              <a:rPr sz="1350" b="1">
                <a:solidFill>
                  <a:srgbClr val="1C2C48"/>
                </a:solidFill>
              </a:rPr>
              <a:t>[Να έχεις] καλή χρονιά!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B7546B4-0DF6-487E-B66C-FAA8E50F8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76625"/>
            <a:ext cx="5191125" cy="1219200"/>
          </a:xfrm>
          <a:prstGeom xmlns:a="http://schemas.openxmlformats.org/drawingml/2006/main" prst="roundRect">
            <a:avLst>
              <a:gd name="adj" fmla="val 17188"/>
            </a:avLst>
          </a:prstGeom>
          <a:solidFill xmlns:a="http://schemas.openxmlformats.org/drawingml/2006/main">
            <a:srgbClr val="F5F9FD"/>
          </a:solidFill>
          <a:ln xmlns:a="http://schemas.openxmlformats.org/drawingml/2006/main" w="9525">
            <a:solidFill>
              <a:srgbClr val="C9D9E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0D97AB6-57CB-47D0-B429-E1005A5C1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48075"/>
            <a:ext cx="473392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8A75E8"/>
                </a:solidFill>
              </a:defRPr>
            </a:pPr>
            <a:r>
              <a:rPr sz="1800" b="1">
                <a:solidFill>
                  <a:srgbClr val="8A75E8"/>
                </a:solidFill>
              </a:rPr>
              <a:t>Σεπτέμβριος, νέα αρχή.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8C26CFC-E98E-4360-9903-E44DCCBAB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143375"/>
            <a:ext cx="47339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C2C48"/>
                </a:solidFill>
              </a:defRPr>
            </a:pPr>
            <a:r>
              <a:rPr sz="1350" b="1">
                <a:solidFill>
                  <a:srgbClr val="1C2C48"/>
                </a:solidFill>
              </a:rPr>
              <a:t>Ο Σεπτέμβριος [είναι] μια νέα αρχή.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DE01B02-89D4-4F5F-9E3B-9EC4023D4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3476625"/>
            <a:ext cx="5191125" cy="1219200"/>
          </a:xfrm>
          <a:prstGeom xmlns:a="http://schemas.openxmlformats.org/drawingml/2006/main" prst="roundRect">
            <a:avLst>
              <a:gd name="adj" fmla="val 17188"/>
            </a:avLst>
          </a:prstGeom>
          <a:solidFill xmlns:a="http://schemas.openxmlformats.org/drawingml/2006/main">
            <a:srgbClr val="F5F9FD"/>
          </a:solidFill>
          <a:ln xmlns:a="http://schemas.openxmlformats.org/drawingml/2006/main" w="9525">
            <a:solidFill>
              <a:srgbClr val="C9D9EA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0754856-F148-4E15-9EC0-D073256D0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3648075"/>
            <a:ext cx="473392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8A75E8"/>
                </a:solidFill>
              </a:defRPr>
            </a:pPr>
            <a:r>
              <a:rPr sz="1800" b="1">
                <a:solidFill>
                  <a:srgbClr val="8A75E8"/>
                </a:solidFill>
              </a:rPr>
              <a:t>Καφέ;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ED45AC5-46A5-42C2-885B-B77F81519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4143375"/>
            <a:ext cx="47339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C2C48"/>
                </a:solidFill>
              </a:defRPr>
            </a:pPr>
            <a:r>
              <a:rPr sz="1350" b="1">
                <a:solidFill>
                  <a:srgbClr val="1C2C48"/>
                </a:solidFill>
              </a:rPr>
              <a:t>[Θέλεις] καφέ;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DD8CD84-4969-41BE-86FE-1E51F1C30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5143500"/>
            <a:ext cx="10191750" cy="876300"/>
          </a:xfrm>
          <a:prstGeom xmlns:a="http://schemas.openxmlformats.org/drawingml/2006/main" prst="roundRect">
            <a:avLst>
              <a:gd name="adj" fmla="val 21739"/>
            </a:avLst>
          </a:prstGeom>
          <a:solidFill xmlns:a="http://schemas.openxmlformats.org/drawingml/2006/main">
            <a:srgbClr val="FFD9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48D1C3B-8C0E-4DC9-A4FB-B75F89987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305425"/>
            <a:ext cx="2571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52746"/>
                </a:solidFill>
              </a:defRPr>
            </a:pPr>
            <a:r>
              <a:rPr sz="1050" b="1">
                <a:solidFill>
                  <a:srgbClr val="152746"/>
                </a:solidFill>
              </a:rPr>
              <a:t>ΟΧΙ ΠΑΝΤΑ ΤΟ ΡΗΜΑ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BB78F14-108C-44A9-9B53-4E64A687E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67125" y="5257800"/>
            <a:ext cx="7239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52746"/>
                </a:solidFill>
              </a:defRPr>
            </a:pPr>
            <a:r>
              <a:rPr sz="1500" b="1">
                <a:solidFill>
                  <a:srgbClr val="152746"/>
                </a:solidFill>
              </a:rPr>
              <a:t>«Ο Γιάννης είναι στην τάξη, αλλά η Μαρία δεν είναι [στην τάξη].»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598BF81-5B49-4AAC-A2BA-8AFB8C921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67125" y="569595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5D6C83"/>
                </a:solidFill>
              </a:defRPr>
            </a:pPr>
            <a:r>
              <a:rPr sz="1125" b="1">
                <a:solidFill>
                  <a:srgbClr val="5D6C83"/>
                </a:solidFill>
              </a:rPr>
              <a:t>Το ρήμα «είναι» υπάρχει: λείπει η φράση «στην τάξη».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A93B124-7A3E-4B02-B762-E3D18BDAC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9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0C10CB4-A997-45B8-B8C1-A589C27C8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D6C83"/>
                </a:solidFill>
              </a:defRPr>
            </a:pPr>
            <a:r>
              <a:rPr sz="825" b="0">
                <a:solidFill>
                  <a:srgbClr val="5D6C83"/>
                </a:solidFill>
              </a:rPr>
              <a:t>Α΄ Γυμνασίου · Νεοελληνική Γλώσσα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766232E-8532-4B37-A0B2-23DFA36D7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6553200"/>
            <a:ext cx="647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2F80ED"/>
                </a:solidFill>
              </a:defRPr>
            </a:pPr>
            <a:r>
              <a:rPr sz="900" b="1">
                <a:solidFill>
                  <a:srgbClr val="2F80ED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78431892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30EAF75-340B-4FD1-949F-DD5711DB5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F80ED"/>
                </a:solidFill>
              </a:defRPr>
            </a:pPr>
            <a:r>
              <a:rPr sz="1050" b="1">
                <a:solidFill>
                  <a:srgbClr val="2F80ED"/>
                </a:solidFill>
              </a:rPr>
              <a:t>ΕΠΑΥΞΗΜΈΝΗ ΠΡΌΤΑΣΗ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E1C115A-3175-411E-838E-CB3464E2A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572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152746"/>
                </a:solidFill>
              </a:defRPr>
            </a:pPr>
            <a:r>
              <a:rPr sz="2925" b="1">
                <a:solidFill>
                  <a:srgbClr val="152746"/>
                </a:solidFill>
              </a:rPr>
              <a:t>Ο κορμός παίρνει έξτρα πληροφορίες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8EC8C70-A5DB-4D40-80CB-C616639B8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52550"/>
            <a:ext cx="1028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D6C83"/>
                </a:solidFill>
              </a:defRPr>
            </a:pPr>
            <a:r>
              <a:rPr sz="1500" b="0">
                <a:solidFill>
                  <a:srgbClr val="5D6C83"/>
                </a:solidFill>
              </a:rPr>
              <a:t>Οι πρόσθετοι όροι κάνουν την εικόνα πιο συγκεκριμένη.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75522097b124ece"/>
          <a:srcRect xmlns:a="http://schemas.openxmlformats.org/drawingml/2006/main" l="7255" t="0" r="725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381750" y="1714500"/>
            <a:ext cx="5191125" cy="4048125"/>
          </a:xfrm>
          <a:prstGeom xmlns:a="http://schemas.openxmlformats.org/drawingml/2006/main" prst="roundRect">
            <a:avLst>
              <a:gd name="adj" fmla="val 6588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4CDE47E-9884-4C22-A1F6-3DF8566C4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5143500" cy="876300"/>
          </a:xfrm>
          <a:prstGeom xmlns:a="http://schemas.openxmlformats.org/drawingml/2006/main" prst="roundRect">
            <a:avLst>
              <a:gd name="adj" fmla="val 23913"/>
            </a:avLst>
          </a:prstGeom>
          <a:solidFill xmlns:a="http://schemas.openxmlformats.org/drawingml/2006/main">
            <a:srgbClr val="F5F9FD"/>
          </a:solidFill>
          <a:ln xmlns:a="http://schemas.openxmlformats.org/drawingml/2006/main" w="9525">
            <a:solidFill>
              <a:srgbClr val="C9D9E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7BD1454-3574-41AC-AA81-9344DBAE6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181225"/>
            <a:ext cx="471487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1C2C48"/>
                </a:solidFill>
              </a:defRPr>
            </a:pPr>
            <a:r>
              <a:rPr sz="1950" b="1">
                <a:solidFill>
                  <a:srgbClr val="1C2C48"/>
                </a:solidFill>
              </a:rPr>
              <a:t>Ο μαθηματικός έβαλε διαγώνισμα.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F033058-B947-4BAC-B230-DF86C5894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067050"/>
            <a:ext cx="3524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7B6B"/>
                </a:solidFill>
              </a:defRPr>
            </a:pPr>
            <a:r>
              <a:rPr sz="1650" b="1">
                <a:solidFill>
                  <a:srgbClr val="FF7B6B"/>
                </a:solidFill>
              </a:rPr>
              <a:t>+ έξτρα πληροφορίες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CB5DACB-4AD2-4F23-818D-2A6199EB8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38550"/>
            <a:ext cx="5143500" cy="1238250"/>
          </a:xfrm>
          <a:prstGeom xmlns:a="http://schemas.openxmlformats.org/drawingml/2006/main" prst="roundRect">
            <a:avLst>
              <a:gd name="adj" fmla="val 16923"/>
            </a:avLst>
          </a:prstGeom>
          <a:solidFill xmlns:a="http://schemas.openxmlformats.org/drawingml/2006/main">
            <a:srgbClr val="1527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4F0AE56-7D8B-416B-B57B-74E64C8A8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3876675"/>
            <a:ext cx="4714875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Ο μαθηματικός έβαλε ένα</a:t>
            </a:r>
          </a:p>
          <a:p xmlns:a="http://schemas.openxmlformats.org/drawingml/2006/main">
            <a:pPr algn="ctr"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πολύ δύσκολο διαγώνισμα.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30A5DF1-BF6E-41FA-A7C4-84AD43054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5191125"/>
            <a:ext cx="4572000" cy="590550"/>
          </a:xfrm>
          <a:prstGeom xmlns:a="http://schemas.openxmlformats.org/drawingml/2006/main" prst="roundRect">
            <a:avLst>
              <a:gd name="adj" fmla="val 29032"/>
            </a:avLst>
          </a:prstGeom>
          <a:solidFill xmlns:a="http://schemas.openxmlformats.org/drawingml/2006/main">
            <a:srgbClr val="FFD9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73BD1B5-88A6-448A-8A61-455BECB1C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5362575"/>
            <a:ext cx="419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52746"/>
                </a:solidFill>
              </a:defRPr>
            </a:pPr>
            <a:r>
              <a:rPr sz="1500" b="1">
                <a:solidFill>
                  <a:srgbClr val="152746"/>
                </a:solidFill>
              </a:rPr>
              <a:t>Η πρόταση απέκτησε… πολλές λεπτομέρειες!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D64EDEA-3208-4A42-9404-3F3541534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9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CC28BB8-A7F7-4F16-A2B2-248F963C8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D6C83"/>
                </a:solidFill>
              </a:defRPr>
            </a:pPr>
            <a:r>
              <a:rPr sz="825" b="0">
                <a:solidFill>
                  <a:srgbClr val="5D6C83"/>
                </a:solidFill>
              </a:rPr>
              <a:t>Α΄ Γυμνασίου · Νεοελληνική Γλώσσα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89C5560-21E7-4CBE-8448-CD856DAD6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6553200"/>
            <a:ext cx="647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2F80ED"/>
                </a:solidFill>
              </a:defRPr>
            </a:pPr>
            <a:r>
              <a:rPr sz="900" b="1">
                <a:solidFill>
                  <a:srgbClr val="2F80ED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208236369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15274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4F9C967-6833-49D1-AA49-F3F41B6D0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5720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8D6F4"/>
                </a:solidFill>
              </a:defRPr>
            </a:pPr>
            <a:r>
              <a:rPr sz="1050" b="1">
                <a:solidFill>
                  <a:srgbClr val="68D6F4"/>
                </a:solidFill>
              </a:rPr>
              <a:t>ΜΙΚΡΗ ΔΡΑΣΤΗΡΙΟΤΗΤΑ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EB241C3-BA91-4135-977E-237695763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819150"/>
            <a:ext cx="9334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Ποιο είναι το είδος κάθε πρότασης;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AC9C386-822D-4465-A8D1-FF12CA8FB7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409700"/>
            <a:ext cx="7620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D96A"/>
                </a:solidFill>
              </a:defRPr>
            </a:pPr>
            <a:r>
              <a:rPr sz="1650" b="1">
                <a:solidFill>
                  <a:srgbClr val="FFD96A"/>
                </a:solidFill>
              </a:rPr>
              <a:t>Απλή · Ελλειπτική · Επαυξημένη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B5E7A02-AC3D-4CEE-A56A-AA8C350A7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47875"/>
            <a:ext cx="10858500" cy="552450"/>
          </a:xfrm>
          <a:prstGeom xmlns:a="http://schemas.openxmlformats.org/drawingml/2006/main" prst="roundRect">
            <a:avLst>
              <a:gd name="adj" fmla="val 27586"/>
            </a:avLst>
          </a:prstGeom>
          <a:solidFill xmlns:a="http://schemas.openxmlformats.org/drawingml/2006/main">
            <a:srgbClr val="1B3156"/>
          </a:solidFill>
          <a:ln xmlns:a="http://schemas.openxmlformats.org/drawingml/2006/main" w="9525">
            <a:solidFill>
              <a:srgbClr val="35517F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8E147E9-1A35-4BC2-B8B9-740FD631F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171700"/>
            <a:ext cx="933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1. Ο Κωνσταντίνος βγήκε βόλτα.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B48E678-5940-464F-9255-0F56A6D5A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2133600"/>
            <a:ext cx="3810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68D6F4"/>
                </a:solidFill>
              </a:defRPr>
            </a:pPr>
            <a:r>
              <a:rPr sz="1875" b="1">
                <a:solidFill>
                  <a:srgbClr val="68D6F4"/>
                </a:solidFill>
              </a:rPr>
              <a:t>□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7FF538A-E7DE-4D7C-A03F-62FCF25D8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790825"/>
            <a:ext cx="10858500" cy="552450"/>
          </a:xfrm>
          <a:prstGeom xmlns:a="http://schemas.openxmlformats.org/drawingml/2006/main" prst="roundRect">
            <a:avLst>
              <a:gd name="adj" fmla="val 27586"/>
            </a:avLst>
          </a:prstGeom>
          <a:solidFill xmlns:a="http://schemas.openxmlformats.org/drawingml/2006/main">
            <a:srgbClr val="1B3156"/>
          </a:solidFill>
          <a:ln xmlns:a="http://schemas.openxmlformats.org/drawingml/2006/main" w="9525">
            <a:solidFill>
              <a:srgbClr val="35517F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5CE403D-2438-4516-BFFF-FD5E33EE3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914650"/>
            <a:ext cx="933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2. Σεπτέμβριος, νέα αρχή.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08DC8E3-40C3-4379-8738-381709363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2876550"/>
            <a:ext cx="3810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68D6F4"/>
                </a:solidFill>
              </a:defRPr>
            </a:pPr>
            <a:r>
              <a:rPr sz="1875" b="1">
                <a:solidFill>
                  <a:srgbClr val="68D6F4"/>
                </a:solidFill>
              </a:rPr>
              <a:t>□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235AFFF-FABF-43F0-8970-0376A432F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33775"/>
            <a:ext cx="10858500" cy="552450"/>
          </a:xfrm>
          <a:prstGeom xmlns:a="http://schemas.openxmlformats.org/drawingml/2006/main" prst="roundRect">
            <a:avLst>
              <a:gd name="adj" fmla="val 27586"/>
            </a:avLst>
          </a:prstGeom>
          <a:solidFill xmlns:a="http://schemas.openxmlformats.org/drawingml/2006/main">
            <a:srgbClr val="233C68"/>
          </a:solidFill>
          <a:ln xmlns:a="http://schemas.openxmlformats.org/drawingml/2006/main" w="9525">
            <a:solidFill>
              <a:srgbClr val="35517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372F2A5-172A-4686-98D3-F3D961CF0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3657600"/>
            <a:ext cx="933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3. Η χαμογελαστή μαθήτρια άνοιξε προσεκτικά την καινούρια τσάντα.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21C694A-B774-4535-B17D-B18466294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3619500"/>
            <a:ext cx="3810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68D6F4"/>
                </a:solidFill>
              </a:defRPr>
            </a:pPr>
            <a:r>
              <a:rPr sz="1875" b="1">
                <a:solidFill>
                  <a:srgbClr val="68D6F4"/>
                </a:solidFill>
              </a:rPr>
              <a:t>□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C094A65-1B8A-4227-BF30-8A740DCFF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76725"/>
            <a:ext cx="10858500" cy="552450"/>
          </a:xfrm>
          <a:prstGeom xmlns:a="http://schemas.openxmlformats.org/drawingml/2006/main" prst="roundRect">
            <a:avLst>
              <a:gd name="adj" fmla="val 27586"/>
            </a:avLst>
          </a:prstGeom>
          <a:solidFill xmlns:a="http://schemas.openxmlformats.org/drawingml/2006/main">
            <a:srgbClr val="1B3156"/>
          </a:solidFill>
          <a:ln xmlns:a="http://schemas.openxmlformats.org/drawingml/2006/main" w="9525">
            <a:solidFill>
              <a:srgbClr val="35517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8C2B1CF-DA83-4CD2-839C-81CB35CB4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400550"/>
            <a:ext cx="933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4. Καλή χρονιά!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144B57C-CC9D-4D3A-B8C6-A345CD299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4362450"/>
            <a:ext cx="3810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68D6F4"/>
                </a:solidFill>
              </a:defRPr>
            </a:pPr>
            <a:r>
              <a:rPr sz="1875" b="1">
                <a:solidFill>
                  <a:srgbClr val="68D6F4"/>
                </a:solidFill>
              </a:rPr>
              <a:t>□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1478006-5C5E-49D5-956E-A3B58A430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19675"/>
            <a:ext cx="10858500" cy="552450"/>
          </a:xfrm>
          <a:prstGeom xmlns:a="http://schemas.openxmlformats.org/drawingml/2006/main" prst="roundRect">
            <a:avLst>
              <a:gd name="adj" fmla="val 27586"/>
            </a:avLst>
          </a:prstGeom>
          <a:solidFill xmlns:a="http://schemas.openxmlformats.org/drawingml/2006/main">
            <a:srgbClr val="1B3156"/>
          </a:solidFill>
          <a:ln xmlns:a="http://schemas.openxmlformats.org/drawingml/2006/main" w="9525">
            <a:solidFill>
              <a:srgbClr val="35517F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86661D8-FE6F-4880-8B1D-8F5C00CC5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5143500"/>
            <a:ext cx="933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5. Ο αγώνας αρχίζει.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97EEC01-B520-4522-8C8D-0023E2BA6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5105400"/>
            <a:ext cx="3810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68D6F4"/>
                </a:solidFill>
              </a:defRPr>
            </a:pPr>
            <a:r>
              <a:rPr sz="1875" b="1">
                <a:solidFill>
                  <a:srgbClr val="68D6F4"/>
                </a:solidFill>
              </a:rPr>
              <a:t>□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1C39F9C-1F19-49A2-AA61-93A42C5BF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91440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7B6B"/>
                </a:solidFill>
              </a:defRPr>
            </a:pPr>
            <a:r>
              <a:rPr sz="1275" b="1">
                <a:solidFill>
                  <a:srgbClr val="FF7B6B"/>
                </a:solidFill>
              </a:rPr>
              <a:t>Σκέψου και αιτιολόγησε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3A8D4AC-4AE5-4AD2-9A22-27FC9D692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9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B9612B6-9119-45AD-9490-59661E11A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D6C83"/>
                </a:solidFill>
              </a:defRPr>
            </a:pPr>
            <a:r>
              <a:rPr sz="825" b="0">
                <a:solidFill>
                  <a:srgbClr val="5D6C83"/>
                </a:solidFill>
              </a:rPr>
              <a:t>Α΄ Γυμνασίου · Δραστηριότητα ταξινόμησης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B69FB50-EAAA-43EE-98E4-D47CD42A6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6553200"/>
            <a:ext cx="647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2F80ED"/>
                </a:solidFill>
              </a:defRPr>
            </a:pPr>
            <a:r>
              <a:rPr sz="900" b="1">
                <a:solidFill>
                  <a:srgbClr val="2F80ED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85796287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2026-09-01T05:59:14.2140000Z</dcterms:created>
  <dcterms:modified xsi:type="dcterms:W3CDTF">2026-09-01T05:59:14.2140000Z</dcterms:modified>
</coreProperties>
</file>